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Lst>
  <p:sldSz cx="9144000" cy="6858000" type="screen4x3"/>
  <p:notesSz cx="7010400" cy="9236075"/>
  <p:embeddedFontLst>
    <p:embeddedFont>
      <p:font typeface="Corbel" panose="020B0503020204020204" pitchFamily="34" charset="0"/>
      <p:regular r:id="rId25"/>
      <p:bold r:id="rId26"/>
      <p:italic r:id="rId27"/>
      <p:boldItalic r:id="rId28"/>
    </p:embeddedFont>
    <p:embeddedFont>
      <p:font typeface="Wingdings 3" panose="05040102010807070707" pitchFamily="18" charset="2"/>
      <p:regular r:id="rId29"/>
    </p:embeddedFont>
    <p:embeddedFont>
      <p:font typeface="Open Sans" panose="020B0604020202020204" charset="0"/>
      <p:regular r:id="rId30"/>
      <p:bold r:id="rId31"/>
      <p:italic r:id="rId32"/>
      <p:boldItalic r:id="rId33"/>
    </p:embeddedFon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Calibri Light" panose="020F0302020204030204" pitchFamily="34" charset="0"/>
      <p:regular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58A46E-5C6A-48A2-9261-587851D53F8A}">
  <a:tblStyle styleId="{5358A46E-5C6A-48A2-9261-587851D53F8A}" styleName="Table_0"/>
  <a:tblStyle styleId="{0C4CFE6E-D836-4F95-B36E-F8F2E37D1F0F}"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2E7E6"/>
          </a:solidFill>
        </a:fill>
      </a:tcStyle>
    </a:wholeTbl>
    <a:band1H>
      <a:tcStyle>
        <a:tcBdr/>
        <a:fill>
          <a:solidFill>
            <a:srgbClr val="E3CACA"/>
          </a:solidFill>
        </a:fill>
      </a:tcStyle>
    </a:band1H>
    <a:band1V>
      <a:tcStyle>
        <a:tcBdr/>
        <a:fill>
          <a:solidFill>
            <a:srgbClr val="E3CACA"/>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snapToGrid="0">
      <p:cViewPr varScale="1">
        <p:scale>
          <a:sx n="70" d="100"/>
          <a:sy n="70" d="100"/>
        </p:scale>
        <p:origin x="14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Hours</a:t>
            </a:r>
            <a:r>
              <a:rPr lang="en-US" baseline="0"/>
              <a:t> Per Week</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Hours Per Week</c:v>
                </c:pt>
              </c:strCache>
            </c:strRef>
          </c:tx>
          <c:spPr>
            <a:solidFill>
              <a:schemeClr val="accent1"/>
            </a:solidFill>
            <a:ln>
              <a:noFill/>
            </a:ln>
            <a:effectLst/>
            <a:sp3d/>
          </c:spPr>
          <c:invertIfNegative val="0"/>
          <c:cat>
            <c:strRef>
              <c:f>Sheet1!$A$2:$A$8</c:f>
              <c:strCache>
                <c:ptCount val="7"/>
                <c:pt idx="0">
                  <c:v>Homework</c:v>
                </c:pt>
                <c:pt idx="1">
                  <c:v>Family Time</c:v>
                </c:pt>
                <c:pt idx="2">
                  <c:v>Church</c:v>
                </c:pt>
                <c:pt idx="3">
                  <c:v>School</c:v>
                </c:pt>
                <c:pt idx="4">
                  <c:v>Free Time</c:v>
                </c:pt>
                <c:pt idx="5">
                  <c:v>Work</c:v>
                </c:pt>
                <c:pt idx="6">
                  <c:v>Sleep</c:v>
                </c:pt>
              </c:strCache>
            </c:strRef>
          </c:cat>
          <c:val>
            <c:numRef>
              <c:f>Sheet1!$B$2:$B$8</c:f>
              <c:numCache>
                <c:formatCode>General</c:formatCode>
                <c:ptCount val="7"/>
                <c:pt idx="0">
                  <c:v>28</c:v>
                </c:pt>
                <c:pt idx="1">
                  <c:v>15</c:v>
                </c:pt>
                <c:pt idx="2">
                  <c:v>2</c:v>
                </c:pt>
                <c:pt idx="3">
                  <c:v>63</c:v>
                </c:pt>
                <c:pt idx="4">
                  <c:v>13</c:v>
                </c:pt>
                <c:pt idx="5">
                  <c:v>0</c:v>
                </c:pt>
                <c:pt idx="6">
                  <c:v>47</c:v>
                </c:pt>
              </c:numCache>
            </c:numRef>
          </c:val>
          <c:extLst xmlns:c16r2="http://schemas.microsoft.com/office/drawing/2015/06/chart">
            <c:ext xmlns:c16="http://schemas.microsoft.com/office/drawing/2014/chart" uri="{C3380CC4-5D6E-409C-BE32-E72D297353CC}">
              <c16:uniqueId val="{00000000-DDF4-454E-A225-2E439DE0BA93}"/>
            </c:ext>
          </c:extLst>
        </c:ser>
        <c:ser>
          <c:idx val="1"/>
          <c:order val="1"/>
          <c:tx>
            <c:strRef>
              <c:f>Sheet1!$C$1</c:f>
              <c:strCache>
                <c:ptCount val="1"/>
              </c:strCache>
            </c:strRef>
          </c:tx>
          <c:spPr>
            <a:solidFill>
              <a:schemeClr val="accent2"/>
            </a:solidFill>
            <a:ln>
              <a:noFill/>
            </a:ln>
            <a:effectLst/>
            <a:sp3d/>
          </c:spPr>
          <c:invertIfNegative val="0"/>
          <c:cat>
            <c:strRef>
              <c:f>Sheet1!$A$2:$A$8</c:f>
              <c:strCache>
                <c:ptCount val="7"/>
                <c:pt idx="0">
                  <c:v>Homework</c:v>
                </c:pt>
                <c:pt idx="1">
                  <c:v>Family Time</c:v>
                </c:pt>
                <c:pt idx="2">
                  <c:v>Church</c:v>
                </c:pt>
                <c:pt idx="3">
                  <c:v>School</c:v>
                </c:pt>
                <c:pt idx="4">
                  <c:v>Free Time</c:v>
                </c:pt>
                <c:pt idx="5">
                  <c:v>Work</c:v>
                </c:pt>
                <c:pt idx="6">
                  <c:v>Sleep</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DDF4-454E-A225-2E439DE0BA93}"/>
            </c:ext>
          </c:extLst>
        </c:ser>
        <c:dLbls>
          <c:showLegendKey val="0"/>
          <c:showVal val="0"/>
          <c:showCatName val="0"/>
          <c:showSerName val="0"/>
          <c:showPercent val="0"/>
          <c:showBubbleSize val="0"/>
        </c:dLbls>
        <c:gapWidth val="150"/>
        <c:shape val="box"/>
        <c:axId val="270578128"/>
        <c:axId val="270580872"/>
        <c:axId val="0"/>
      </c:bar3DChart>
      <c:catAx>
        <c:axId val="270578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580872"/>
        <c:crosses val="autoZero"/>
        <c:auto val="1"/>
        <c:lblAlgn val="ctr"/>
        <c:lblOffset val="100"/>
        <c:noMultiLvlLbl val="0"/>
      </c:catAx>
      <c:valAx>
        <c:axId val="270580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578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Monthly Sales</a:t>
            </a:r>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5.744579915898658E-2"/>
          <c:y val="9.097384097384098E-2"/>
          <c:w val="0.92935712030178896"/>
          <c:h val="0.81251083416437753"/>
        </c:manualLayout>
      </c:layout>
      <c:barChart>
        <c:barDir val="col"/>
        <c:grouping val="clustered"/>
        <c:varyColors val="0"/>
        <c:ser>
          <c:idx val="0"/>
          <c:order val="0"/>
          <c:tx>
            <c:strRef>
              <c:f>Sheet1!$A$2</c:f>
              <c:strCache>
                <c:ptCount val="1"/>
                <c:pt idx="0">
                  <c:v>1st year</c:v>
                </c:pt>
              </c:strCache>
            </c:strRef>
          </c:tx>
          <c:spPr>
            <a:pattFill prst="ltUpDiag">
              <a:fgClr>
                <a:schemeClr val="accent1"/>
              </a:fgClr>
              <a:bgClr>
                <a:schemeClr val="lt1"/>
              </a:bgClr>
            </a:pattFill>
            <a:ln>
              <a:noFill/>
            </a:ln>
            <a:effectLst/>
          </c:spPr>
          <c:invertIfNegative val="0"/>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General</c:formatCode>
                <c:ptCount val="12"/>
                <c:pt idx="0">
                  <c:v>5</c:v>
                </c:pt>
                <c:pt idx="1">
                  <c:v>5</c:v>
                </c:pt>
                <c:pt idx="2" formatCode="#\ ?/?">
                  <c:v>5.5</c:v>
                </c:pt>
                <c:pt idx="3" formatCode="#\ ?/?">
                  <c:v>5.333333333333333</c:v>
                </c:pt>
                <c:pt idx="4">
                  <c:v>5</c:v>
                </c:pt>
                <c:pt idx="5">
                  <c:v>6</c:v>
                </c:pt>
                <c:pt idx="6" formatCode="#\ ?/?">
                  <c:v>6.5</c:v>
                </c:pt>
                <c:pt idx="7">
                  <c:v>8</c:v>
                </c:pt>
                <c:pt idx="8" formatCode="#\ ?/?">
                  <c:v>8.5</c:v>
                </c:pt>
                <c:pt idx="9">
                  <c:v>9</c:v>
                </c:pt>
                <c:pt idx="10" formatCode="#\ ?/?">
                  <c:v>9.5</c:v>
                </c:pt>
                <c:pt idx="11">
                  <c:v>10</c:v>
                </c:pt>
              </c:numCache>
            </c:numRef>
          </c:val>
          <c:extLst xmlns:c16r2="http://schemas.microsoft.com/office/drawing/2015/06/chart">
            <c:ext xmlns:c16="http://schemas.microsoft.com/office/drawing/2014/chart" uri="{C3380CC4-5D6E-409C-BE32-E72D297353CC}">
              <c16:uniqueId val="{00000000-3007-46A1-9EE8-4CE38D01F8C1}"/>
            </c:ext>
          </c:extLst>
        </c:ser>
        <c:dLbls>
          <c:showLegendKey val="0"/>
          <c:showVal val="0"/>
          <c:showCatName val="0"/>
          <c:showSerName val="0"/>
          <c:showPercent val="0"/>
          <c:showBubbleSize val="0"/>
        </c:dLbls>
        <c:gapWidth val="269"/>
        <c:overlap val="-20"/>
        <c:axId val="270584400"/>
        <c:axId val="270578912"/>
      </c:barChart>
      <c:catAx>
        <c:axId val="270584400"/>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064" b="0" i="0" u="none" strike="noStrike" kern="1200" cap="all" spc="150" normalizeH="0" baseline="0">
                <a:solidFill>
                  <a:schemeClr val="lt1"/>
                </a:solidFill>
                <a:latin typeface="+mn-lt"/>
                <a:ea typeface="+mn-ea"/>
                <a:cs typeface="+mn-cs"/>
              </a:defRPr>
            </a:pPr>
            <a:endParaRPr lang="en-US"/>
          </a:p>
        </c:txPr>
        <c:crossAx val="270578912"/>
        <c:crosses val="autoZero"/>
        <c:auto val="1"/>
        <c:lblAlgn val="ctr"/>
        <c:lblOffset val="100"/>
        <c:noMultiLvlLbl val="0"/>
      </c:catAx>
      <c:valAx>
        <c:axId val="270578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270584400"/>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4">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196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337" y="0"/>
            <a:ext cx="3038475" cy="461962"/>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1195387" y="692150"/>
            <a:ext cx="4619625" cy="34639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387850"/>
            <a:ext cx="5607049" cy="4156075"/>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Georgia"/>
                <a:ea typeface="Georgia"/>
                <a:cs typeface="Georgia"/>
                <a:sym typeface="Georgia"/>
              </a:defRPr>
            </a:lvl2pPr>
            <a:lvl3pPr marL="914400" marR="0" lvl="2" indent="0" algn="l" rtl="0">
              <a:spcBef>
                <a:spcPts val="360"/>
              </a:spcBef>
              <a:spcAft>
                <a:spcPts val="0"/>
              </a:spcAft>
              <a:buNone/>
              <a:defRPr sz="1200" b="0" i="0" u="none" strike="noStrike" cap="none">
                <a:solidFill>
                  <a:schemeClr val="dk1"/>
                </a:solidFill>
                <a:latin typeface="Georgia"/>
                <a:ea typeface="Georgia"/>
                <a:cs typeface="Georgia"/>
                <a:sym typeface="Georgia"/>
              </a:defRPr>
            </a:lvl3pPr>
            <a:lvl4pPr marL="1371600" marR="0" lvl="3" indent="0" algn="l" rtl="0">
              <a:spcBef>
                <a:spcPts val="360"/>
              </a:spcBef>
              <a:spcAft>
                <a:spcPts val="0"/>
              </a:spcAft>
              <a:buNone/>
              <a:defRPr sz="1200" b="0" i="0" u="none" strike="noStrike" cap="none">
                <a:solidFill>
                  <a:schemeClr val="dk1"/>
                </a:solidFill>
                <a:latin typeface="Georgia"/>
                <a:ea typeface="Georgia"/>
                <a:cs typeface="Georgia"/>
                <a:sym typeface="Georgia"/>
              </a:defRPr>
            </a:lvl4pPr>
            <a:lvl5pPr marL="1828800" marR="0" lvl="4" indent="0" algn="l" rtl="0">
              <a:spcBef>
                <a:spcPts val="360"/>
              </a:spcBef>
              <a:spcAft>
                <a:spcPts val="0"/>
              </a:spcAft>
              <a:buNone/>
              <a:defRPr sz="1200" b="0" i="0" u="none" strike="noStrike" cap="none">
                <a:solidFill>
                  <a:schemeClr val="dk1"/>
                </a:solidFill>
                <a:latin typeface="Georgia"/>
                <a:ea typeface="Georgia"/>
                <a:cs typeface="Georgia"/>
                <a:sym typeface="Georgia"/>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525"/>
            <a:ext cx="3038475" cy="46196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337" y="8772525"/>
            <a:ext cx="3038475" cy="461962"/>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4749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3" name="Shape 193"/>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501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p:nvPr/>
        </p:nvSpPr>
        <p:spPr>
          <a:xfrm>
            <a:off x="3970337" y="8772525"/>
            <a:ext cx="3038475" cy="461962"/>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
        <p:nvSpPr>
          <p:cNvPr id="350" name="Shape 3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1" name="Shape 351"/>
          <p:cNvSpPr txBox="1">
            <a:spLocks noGrp="1"/>
          </p:cNvSpPr>
          <p:nvPr>
            <p:ph type="body" idx="1"/>
          </p:nvPr>
        </p:nvSpPr>
        <p:spPr>
          <a:xfrm>
            <a:off x="935037" y="4240212"/>
            <a:ext cx="5140324" cy="4154487"/>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7529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9" name="Shape 359"/>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414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67" name="Shape 367"/>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5245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4" name="Shape 374"/>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3730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0" name="Shape 390"/>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p:txBody>
      </p:sp>
      <p:sp>
        <p:nvSpPr>
          <p:cNvPr id="391" name="Shape 391"/>
          <p:cNvSpPr txBox="1">
            <a:spLocks noGrp="1"/>
          </p:cNvSpPr>
          <p:nvPr>
            <p:ph type="sldNum" idx="12"/>
          </p:nvPr>
        </p:nvSpPr>
        <p:spPr>
          <a:xfrm>
            <a:off x="3970337" y="8772525"/>
            <a:ext cx="3038475" cy="461962"/>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83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1" name="Shape 381"/>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8982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0" name="Shape 400"/>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751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6" name="Shape 406"/>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7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064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970337" y="8772525"/>
            <a:ext cx="3038475" cy="461962"/>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18</a:t>
            </a:fld>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6983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1" name="Shape 431"/>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018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3" name="Shape 203"/>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47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9" name="Shape 439"/>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578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endParaRPr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848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8" name="Shape 458"/>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6427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7" name="Shape 227"/>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348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041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7" name="Shape 217"/>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None/>
            </a:pPr>
            <a:endParaRPr sz="1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46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4324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51" name="Shape 251"/>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6115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80000"/>
              </a:lnSpc>
              <a:spcBef>
                <a:spcPts val="0"/>
              </a:spcBef>
              <a:spcAft>
                <a:spcPts val="0"/>
              </a:spcAft>
              <a:buSzPct val="25000"/>
              <a:buNone/>
            </a:pPr>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1454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4" name="Shape 324"/>
          <p:cNvSpPr txBox="1">
            <a:spLocks noGrp="1"/>
          </p:cNvSpPr>
          <p:nvPr>
            <p:ph type="body" idx="1"/>
          </p:nvPr>
        </p:nvSpPr>
        <p:spPr>
          <a:xfrm>
            <a:off x="701675" y="4387850"/>
            <a:ext cx="5607049" cy="4156075"/>
          </a:xfrm>
          <a:prstGeom prst="rect">
            <a:avLst/>
          </a:prstGeom>
          <a:noFill/>
          <a:ln>
            <a:noFill/>
          </a:ln>
        </p:spPr>
        <p:txBody>
          <a:bodyPr lIns="93175" tIns="46575" rIns="93175" bIns="46575" anchor="t" anchorCtr="0">
            <a:noAutofit/>
          </a:bodyPr>
          <a:lstStyle/>
          <a:p>
            <a:pPr marL="0" marR="0" lvl="0" indent="0" algn="l" rtl="0">
              <a:lnSpc>
                <a:spcPct val="70000"/>
              </a:lnSpc>
              <a:spcBef>
                <a:spcPts val="0"/>
              </a:spcBef>
              <a:spcAft>
                <a:spcPts val="0"/>
              </a:spcAft>
              <a:buSzPct val="25000"/>
              <a:buNone/>
            </a:pPr>
            <a:r>
              <a:rPr lang="en-US" sz="800" b="1" i="0" u="sng" strike="noStrike" cap="none" dirty="0">
                <a:solidFill>
                  <a:schemeClr val="dk1"/>
                </a:solidFill>
                <a:latin typeface="Arial"/>
                <a:ea typeface="Arial"/>
                <a:cs typeface="Arial"/>
                <a:sym typeface="Arial"/>
              </a:rPr>
              <a:t>Student Notes: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Promoting Your Product is covered in Section 8.2 (pgs. 223-232).</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The principles of personal selling are covered in Section 9.1 (pgs. 239-247).</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The Total Monthly Promotional Expenses will be shown on the “Average Monthly Fixed Expenses” slide, under “Advertising.”</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Write keywords about your plan for using a particular type of promotion in the spaces provided. Show only the types of promotion you will be using. So, for instance, if you don’t plan on using “Sales Promotion,” don’t include it on your slide.</a:t>
            </a:r>
          </a:p>
          <a:p>
            <a:pPr marL="0" marR="0" lvl="0" indent="0" algn="l" rtl="0">
              <a:lnSpc>
                <a:spcPct val="70000"/>
              </a:lnSpc>
              <a:spcBef>
                <a:spcPts val="240"/>
              </a:spcBef>
              <a:spcAft>
                <a:spcPts val="0"/>
              </a:spcAft>
              <a:buSzPct val="25000"/>
              <a:buNone/>
            </a:pPr>
            <a:endParaRPr sz="800" b="0" i="1" u="none" strike="noStrike" cap="none" dirty="0">
              <a:solidFill>
                <a:schemeClr val="dk1"/>
              </a:solidFill>
              <a:latin typeface="Arial"/>
              <a:ea typeface="Arial"/>
              <a:cs typeface="Arial"/>
              <a:sym typeface="Arial"/>
            </a:endParaRPr>
          </a:p>
          <a:p>
            <a:pPr marL="0" marR="0" lvl="0" indent="0" algn="l" rtl="0">
              <a:lnSpc>
                <a:spcPct val="70000"/>
              </a:lnSpc>
              <a:spcBef>
                <a:spcPts val="240"/>
              </a:spcBef>
              <a:spcAft>
                <a:spcPts val="0"/>
              </a:spcAft>
              <a:buSzPct val="25000"/>
              <a:buNone/>
            </a:pPr>
            <a:r>
              <a:rPr lang="en-US" sz="800" b="0" i="1" u="none" strike="noStrike" cap="none" dirty="0">
                <a:solidFill>
                  <a:schemeClr val="dk1"/>
                </a:solidFill>
                <a:latin typeface="Arial"/>
                <a:ea typeface="Arial"/>
                <a:cs typeface="Arial"/>
                <a:sym typeface="Arial"/>
              </a:rPr>
              <a:t>Other Types of Promotional Expense</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This includes visual merchandising, public relations, and any other type of promotion not covered by the first four types.</a:t>
            </a:r>
          </a:p>
          <a:p>
            <a:pPr marL="0" marR="0" lvl="0" indent="0" algn="l" rtl="0">
              <a:lnSpc>
                <a:spcPct val="70000"/>
              </a:lnSpc>
              <a:spcBef>
                <a:spcPts val="240"/>
              </a:spcBef>
              <a:spcAft>
                <a:spcPts val="0"/>
              </a:spcAft>
              <a:buSzPct val="25000"/>
              <a:buNone/>
            </a:pPr>
            <a:endParaRPr sz="800" b="0" i="1" u="none" strike="noStrike" cap="none" dirty="0">
              <a:solidFill>
                <a:schemeClr val="dk1"/>
              </a:solidFill>
              <a:latin typeface="Arial"/>
              <a:ea typeface="Arial"/>
              <a:cs typeface="Arial"/>
              <a:sym typeface="Arial"/>
            </a:endParaRPr>
          </a:p>
          <a:p>
            <a:pPr marL="0" marR="0" lvl="0" indent="0" algn="l" rtl="0">
              <a:lnSpc>
                <a:spcPct val="70000"/>
              </a:lnSpc>
              <a:spcBef>
                <a:spcPts val="240"/>
              </a:spcBef>
              <a:spcAft>
                <a:spcPts val="0"/>
              </a:spcAft>
              <a:buSzPct val="25000"/>
              <a:buNone/>
            </a:pPr>
            <a:r>
              <a:rPr lang="en-US" sz="800" b="0" i="1" u="none" strike="noStrike" cap="none" dirty="0">
                <a:solidFill>
                  <a:schemeClr val="dk1"/>
                </a:solidFill>
                <a:latin typeface="Arial"/>
                <a:ea typeface="Arial"/>
                <a:cs typeface="Arial"/>
                <a:sym typeface="Arial"/>
              </a:rPr>
              <a:t>Business Plan Exercises</a:t>
            </a:r>
          </a:p>
          <a:p>
            <a:pPr marL="0" marR="0" lvl="0" indent="0" algn="l" rtl="0">
              <a:lnSpc>
                <a:spcPct val="70000"/>
              </a:lnSpc>
              <a:spcBef>
                <a:spcPts val="240"/>
              </a:spcBef>
              <a:spcAft>
                <a:spcPts val="0"/>
              </a:spcAft>
              <a:buSzPct val="25000"/>
              <a:buNone/>
            </a:pPr>
            <a:r>
              <a:rPr lang="en-US" sz="800" b="0" i="0" u="none" strike="noStrike" cap="none" dirty="0">
                <a:solidFill>
                  <a:schemeClr val="dk1"/>
                </a:solidFill>
                <a:latin typeface="Arial"/>
                <a:ea typeface="Arial"/>
                <a:cs typeface="Arial"/>
                <a:sym typeface="Arial"/>
              </a:rPr>
              <a:t>This slide relates to the following business plan exercises: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Section 8.2: “Promotional Mix.” In </a:t>
            </a:r>
            <a:r>
              <a:rPr lang="en-US" sz="800" b="0" i="0" u="none" strike="noStrike" cap="none" dirty="0" err="1">
                <a:solidFill>
                  <a:schemeClr val="dk1"/>
                </a:solidFill>
                <a:latin typeface="Arial"/>
                <a:ea typeface="Arial"/>
                <a:cs typeface="Arial"/>
                <a:sym typeface="Arial"/>
              </a:rPr>
              <a:t>BizTech</a:t>
            </a:r>
            <a:r>
              <a:rPr lang="en-US" sz="800" b="0" i="0" u="none" strike="noStrike" cap="none" dirty="0">
                <a:solidFill>
                  <a:schemeClr val="dk1"/>
                </a:solidFill>
                <a:latin typeface="Arial"/>
                <a:ea typeface="Arial"/>
                <a:cs typeface="Arial"/>
                <a:sym typeface="Arial"/>
              </a:rPr>
              <a:t> or pgs. 281-287 in the </a:t>
            </a:r>
            <a:r>
              <a:rPr lang="en-US" sz="800" b="0" i="1" u="none" strike="noStrike" cap="none" dirty="0">
                <a:solidFill>
                  <a:schemeClr val="dk1"/>
                </a:solidFill>
                <a:latin typeface="Arial"/>
                <a:ea typeface="Arial"/>
                <a:cs typeface="Arial"/>
                <a:sym typeface="Arial"/>
              </a:rPr>
              <a:t>Business Plan Project (Student Activity Workbook)</a:t>
            </a:r>
            <a:r>
              <a:rPr lang="en-US" sz="800" b="0" i="0" u="none" strike="noStrike" cap="none" dirty="0">
                <a:solidFill>
                  <a:schemeClr val="dk1"/>
                </a:solidFill>
                <a:latin typeface="Arial"/>
                <a:ea typeface="Arial"/>
                <a:cs typeface="Arial"/>
                <a:sym typeface="Arial"/>
              </a:rPr>
              <a:t>.</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Section 9.1: “Selling Your Product or Service.” In </a:t>
            </a:r>
            <a:r>
              <a:rPr lang="en-US" sz="800" b="0" i="0" u="none" strike="noStrike" cap="none" dirty="0" err="1">
                <a:solidFill>
                  <a:schemeClr val="dk1"/>
                </a:solidFill>
                <a:latin typeface="Arial"/>
                <a:ea typeface="Arial"/>
                <a:cs typeface="Arial"/>
                <a:sym typeface="Arial"/>
              </a:rPr>
              <a:t>BizTech</a:t>
            </a:r>
            <a:r>
              <a:rPr lang="en-US" sz="800" b="0" i="0" u="none" strike="noStrike" cap="none" dirty="0">
                <a:solidFill>
                  <a:schemeClr val="dk1"/>
                </a:solidFill>
                <a:latin typeface="Arial"/>
                <a:ea typeface="Arial"/>
                <a:cs typeface="Arial"/>
                <a:sym typeface="Arial"/>
              </a:rPr>
              <a:t> or pgs. 288-290 in the </a:t>
            </a:r>
            <a:r>
              <a:rPr lang="en-US" sz="800" b="0" i="1" u="none" strike="noStrike" cap="none" dirty="0">
                <a:solidFill>
                  <a:schemeClr val="dk1"/>
                </a:solidFill>
                <a:latin typeface="Arial"/>
                <a:ea typeface="Arial"/>
                <a:cs typeface="Arial"/>
                <a:sym typeface="Arial"/>
              </a:rPr>
              <a:t>Business Plan Project (Student Activity Workbook)</a:t>
            </a:r>
            <a:r>
              <a:rPr lang="en-US" sz="800" b="0" i="0" u="none" strike="noStrike" cap="none" dirty="0">
                <a:solidFill>
                  <a:schemeClr val="dk1"/>
                </a:solidFill>
                <a:latin typeface="Arial"/>
                <a:ea typeface="Arial"/>
                <a:cs typeface="Arial"/>
                <a:sym typeface="Arial"/>
              </a:rPr>
              <a:t>.</a:t>
            </a:r>
          </a:p>
          <a:p>
            <a:pPr marL="0" marR="0" lvl="0" indent="0" algn="l" rtl="0">
              <a:lnSpc>
                <a:spcPct val="70000"/>
              </a:lnSpc>
              <a:spcBef>
                <a:spcPts val="240"/>
              </a:spcBef>
              <a:spcAft>
                <a:spcPts val="0"/>
              </a:spcAft>
              <a:buSzPct val="25000"/>
              <a:buNone/>
            </a:pPr>
            <a:endParaRPr sz="800" b="1" i="0" u="sng" strike="noStrike" cap="none" dirty="0">
              <a:solidFill>
                <a:schemeClr val="dk1"/>
              </a:solidFill>
              <a:latin typeface="Arial"/>
              <a:ea typeface="Arial"/>
              <a:cs typeface="Arial"/>
              <a:sym typeface="Arial"/>
            </a:endParaRPr>
          </a:p>
          <a:p>
            <a:pPr marL="0" marR="0" lvl="0" indent="0" algn="l" rtl="0">
              <a:lnSpc>
                <a:spcPct val="70000"/>
              </a:lnSpc>
              <a:spcBef>
                <a:spcPts val="240"/>
              </a:spcBef>
              <a:spcAft>
                <a:spcPts val="0"/>
              </a:spcAft>
              <a:buSzPct val="25000"/>
              <a:buNone/>
            </a:pPr>
            <a:r>
              <a:rPr lang="en-US" sz="800" b="1" i="0" u="sng" strike="noStrike" cap="none" dirty="0">
                <a:solidFill>
                  <a:schemeClr val="dk1"/>
                </a:solidFill>
                <a:latin typeface="Arial"/>
                <a:ea typeface="Arial"/>
                <a:cs typeface="Arial"/>
                <a:sym typeface="Arial"/>
              </a:rPr>
              <a:t>Teacher Notes: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Students may need help reducing their concepts to the relatively small boxes. Explain that they are key words which students will more fully explain as they give the presentation.</a:t>
            </a:r>
          </a:p>
          <a:p>
            <a:pPr marL="0" marR="0" lvl="0" indent="0" algn="l" rtl="0">
              <a:lnSpc>
                <a:spcPct val="70000"/>
              </a:lnSpc>
              <a:spcBef>
                <a:spcPts val="240"/>
              </a:spcBef>
              <a:spcAft>
                <a:spcPts val="0"/>
              </a:spcAft>
              <a:buSzPct val="25000"/>
              <a:buNone/>
            </a:pPr>
            <a:endParaRPr sz="800" b="0" i="1" u="none" strike="noStrike" cap="none" dirty="0">
              <a:solidFill>
                <a:schemeClr val="dk1"/>
              </a:solidFill>
              <a:latin typeface="Arial"/>
              <a:ea typeface="Arial"/>
              <a:cs typeface="Arial"/>
              <a:sym typeface="Arial"/>
            </a:endParaRPr>
          </a:p>
          <a:p>
            <a:pPr marL="0" marR="0" lvl="0" indent="0" algn="l" rtl="0">
              <a:lnSpc>
                <a:spcPct val="70000"/>
              </a:lnSpc>
              <a:spcBef>
                <a:spcPts val="240"/>
              </a:spcBef>
              <a:spcAft>
                <a:spcPts val="0"/>
              </a:spcAft>
              <a:buSzPct val="25000"/>
              <a:buNone/>
            </a:pPr>
            <a:r>
              <a:rPr lang="en-US" sz="800" b="0" i="1" u="none" strike="noStrike" cap="none" dirty="0">
                <a:solidFill>
                  <a:schemeClr val="dk1"/>
                </a:solidFill>
                <a:latin typeface="Arial"/>
                <a:ea typeface="Arial"/>
                <a:cs typeface="Arial"/>
                <a:sym typeface="Arial"/>
              </a:rPr>
              <a:t>Related Experiential Exercises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“Mock Sales Call.” </a:t>
            </a:r>
            <a:r>
              <a:rPr lang="en-US" sz="800" b="0" i="1" u="none" strike="noStrike" cap="none" dirty="0">
                <a:solidFill>
                  <a:schemeClr val="dk1"/>
                </a:solidFill>
                <a:latin typeface="Arial"/>
                <a:ea typeface="Arial"/>
                <a:cs typeface="Arial"/>
                <a:sym typeface="Arial"/>
              </a:rPr>
              <a:t>Teacher’s Wraparound Ed.,</a:t>
            </a:r>
            <a:r>
              <a:rPr lang="en-US" sz="800" b="0" i="0" u="none" strike="noStrike" cap="none" dirty="0">
                <a:solidFill>
                  <a:schemeClr val="dk1"/>
                </a:solidFill>
                <a:latin typeface="Arial"/>
                <a:ea typeface="Arial"/>
                <a:cs typeface="Arial"/>
                <a:sym typeface="Arial"/>
              </a:rPr>
              <a:t> pgs. 240-241. </a:t>
            </a:r>
          </a:p>
          <a:p>
            <a:pPr marL="0" marR="0" lvl="0" indent="0" algn="l" rtl="0">
              <a:lnSpc>
                <a:spcPct val="70000"/>
              </a:lnSpc>
              <a:spcBef>
                <a:spcPts val="240"/>
              </a:spcBef>
              <a:spcAft>
                <a:spcPts val="0"/>
              </a:spcAft>
              <a:buSzPct val="25000"/>
              <a:buNone/>
            </a:pPr>
            <a:endParaRPr sz="800" b="0" i="1" u="none" strike="noStrike" cap="none" dirty="0">
              <a:solidFill>
                <a:schemeClr val="dk1"/>
              </a:solidFill>
              <a:latin typeface="Arial"/>
              <a:ea typeface="Arial"/>
              <a:cs typeface="Arial"/>
              <a:sym typeface="Arial"/>
            </a:endParaRPr>
          </a:p>
          <a:p>
            <a:pPr marL="0" marR="0" lvl="0" indent="0" algn="l" rtl="0">
              <a:lnSpc>
                <a:spcPct val="70000"/>
              </a:lnSpc>
              <a:spcBef>
                <a:spcPts val="240"/>
              </a:spcBef>
              <a:spcAft>
                <a:spcPts val="0"/>
              </a:spcAft>
              <a:buSzPct val="25000"/>
              <a:buNone/>
            </a:pPr>
            <a:r>
              <a:rPr lang="en-US" sz="800" b="0" i="1" u="none" strike="noStrike" cap="none" dirty="0">
                <a:solidFill>
                  <a:schemeClr val="dk1"/>
                </a:solidFill>
                <a:latin typeface="Arial"/>
                <a:ea typeface="Arial"/>
                <a:cs typeface="Arial"/>
                <a:sym typeface="Arial"/>
              </a:rPr>
              <a:t>Other Activities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“Guest Speaker.” Invite a guest speaker who is a specialist in marketing or advertising to speak to your class. Ask your Program Officer to help recruit the speaker.</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“Brainstorming: Types of Promotion.</a:t>
            </a:r>
            <a:r>
              <a:rPr lang="en-US" sz="800" b="0" i="1" u="none" strike="noStrike" cap="none" dirty="0">
                <a:solidFill>
                  <a:schemeClr val="dk1"/>
                </a:solidFill>
                <a:latin typeface="Arial"/>
                <a:ea typeface="Arial"/>
                <a:cs typeface="Arial"/>
                <a:sym typeface="Arial"/>
              </a:rPr>
              <a:t>”  </a:t>
            </a:r>
            <a:r>
              <a:rPr lang="en-US" sz="800" b="0" i="0" u="none" strike="noStrike" cap="none" dirty="0">
                <a:solidFill>
                  <a:schemeClr val="dk1"/>
                </a:solidFill>
                <a:latin typeface="Arial"/>
                <a:ea typeface="Arial"/>
                <a:cs typeface="Arial"/>
                <a:sym typeface="Arial"/>
              </a:rPr>
              <a:t>Have students brainstorm the advantages and disadvantages of publicity, advertising, and online marketing.</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“Press Releases.” Have students review newspapers, particularly local ones, for articles that they think were written from press releases. Discuss the articles as a class.</a:t>
            </a:r>
          </a:p>
          <a:p>
            <a:pPr marL="0" marR="0" lvl="0" indent="0" algn="l" rtl="0">
              <a:lnSpc>
                <a:spcPct val="70000"/>
              </a:lnSpc>
              <a:spcBef>
                <a:spcPts val="240"/>
              </a:spcBef>
              <a:spcAft>
                <a:spcPts val="0"/>
              </a:spcAft>
              <a:buClr>
                <a:schemeClr val="dk1"/>
              </a:buClr>
              <a:buSzPct val="100000"/>
              <a:buFont typeface="Arial"/>
              <a:buChar char="•"/>
            </a:pPr>
            <a:r>
              <a:rPr lang="en-US" sz="800" b="0" i="0" u="none" strike="noStrike" cap="none" dirty="0">
                <a:solidFill>
                  <a:schemeClr val="dk1"/>
                </a:solidFill>
                <a:latin typeface="Arial"/>
                <a:ea typeface="Arial"/>
                <a:cs typeface="Arial"/>
                <a:sym typeface="Arial"/>
              </a:rPr>
              <a:t> “Commercials.” Ask students to create 30-second commercials illustrating the benefits of each media type.</a:t>
            </a:r>
          </a:p>
        </p:txBody>
      </p:sp>
      <p:sp>
        <p:nvSpPr>
          <p:cNvPr id="325" name="Shape 325"/>
          <p:cNvSpPr txBox="1">
            <a:spLocks noGrp="1"/>
          </p:cNvSpPr>
          <p:nvPr>
            <p:ph type="sldNum" idx="12"/>
          </p:nvPr>
        </p:nvSpPr>
        <p:spPr>
          <a:xfrm>
            <a:off x="3970337" y="8772525"/>
            <a:ext cx="3038475" cy="461962"/>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7528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90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218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676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228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9292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u="none" strike="noStrike" cap="none" smtClean="0">
                <a:solidFill>
                  <a:schemeClr val="lt1"/>
                </a:solidFill>
                <a:latin typeface="Century Gothic"/>
                <a:ea typeface="Century Gothic"/>
                <a:cs typeface="Century Gothic"/>
                <a:sym typeface="Century Gothic"/>
              </a:rPr>
              <a:t>‹#›</a:t>
            </a:fld>
            <a:endParaRPr lang="en-US" sz="2801" b="0" i="0" u="none" strike="noStrike" cap="none" dirty="0">
              <a:solidFill>
                <a:schemeClr val="lt1"/>
              </a:solidFill>
              <a:latin typeface="Century Gothic"/>
              <a:ea typeface="Century Gothic"/>
              <a:cs typeface="Century Gothic"/>
              <a:sym typeface="Century Gothic"/>
            </a:endParaRP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61956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u="none" strike="noStrike" cap="none" smtClean="0">
                <a:solidFill>
                  <a:schemeClr val="lt1"/>
                </a:solidFill>
                <a:latin typeface="Century Gothic"/>
                <a:ea typeface="Century Gothic"/>
                <a:cs typeface="Century Gothic"/>
                <a:sym typeface="Century Gothic"/>
              </a:rPr>
              <a:t>‹#›</a:t>
            </a:fld>
            <a:endParaRPr lang="en-US" sz="2801"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3948390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6627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4138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u="none" strike="noStrike" cap="none" smtClean="0">
                <a:solidFill>
                  <a:schemeClr val="lt1"/>
                </a:solidFill>
                <a:latin typeface="Century Gothic"/>
                <a:ea typeface="Century Gothic"/>
                <a:cs typeface="Century Gothic"/>
                <a:sym typeface="Century Gothic"/>
              </a:rPr>
              <a:t>‹#›</a:t>
            </a:fld>
            <a:endParaRPr lang="en-US" sz="2801"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256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6451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4601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4244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97364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5807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0877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1" b="0" i="0" smtClean="0">
                <a:solidFill>
                  <a:schemeClr val="lt1"/>
                </a:solidFill>
                <a:latin typeface="Century Gothic"/>
                <a:ea typeface="Century Gothic"/>
                <a:cs typeface="Century Gothic"/>
                <a:sym typeface="Century Gothic"/>
              </a:rPr>
              <a:t>‹#›</a:t>
            </a:fld>
            <a:endParaRPr lang="en-US" sz="2801" b="0" i="0"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6322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marL="0" marR="0" lvl="0" indent="0" algn="ctr" rtl="0">
              <a:spcBef>
                <a:spcPts val="0"/>
              </a:spcBef>
              <a:buSzPct val="25000"/>
              <a:buNone/>
            </a:pPr>
            <a:fld id="{00000000-1234-1234-1234-123412341234}" type="slidenum">
              <a:rPr lang="en-US" sz="2801" b="0" i="0" u="none" strike="noStrike" cap="none" smtClean="0">
                <a:solidFill>
                  <a:schemeClr val="lt1"/>
                </a:solidFill>
                <a:latin typeface="Century Gothic"/>
                <a:ea typeface="Century Gothic"/>
                <a:cs typeface="Century Gothic"/>
                <a:sym typeface="Century Gothic"/>
              </a:rPr>
              <a:t>‹#›</a:t>
            </a:fld>
            <a:endParaRPr lang="en-US" sz="2801"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962913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Oval 2"/>
          <p:cNvSpPr/>
          <p:nvPr/>
        </p:nvSpPr>
        <p:spPr>
          <a:xfrm>
            <a:off x="873457" y="1"/>
            <a:ext cx="7233057" cy="6632811"/>
          </a:xfrm>
          <a:prstGeom prst="ellipse">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Shape 195"/>
          <p:cNvSpPr/>
          <p:nvPr/>
        </p:nvSpPr>
        <p:spPr>
          <a:xfrm>
            <a:off x="2184400" y="674687"/>
            <a:ext cx="4953000" cy="1333499"/>
          </a:xfrm>
          <a:prstGeom prst="rect">
            <a:avLst/>
          </a:prstGeom>
        </p:spPr>
      </p:sp>
      <p:sp>
        <p:nvSpPr>
          <p:cNvPr id="196" name="Shape 196"/>
          <p:cNvSpPr/>
          <p:nvPr/>
        </p:nvSpPr>
        <p:spPr>
          <a:xfrm>
            <a:off x="304800" y="2133600"/>
            <a:ext cx="8534399" cy="1219199"/>
          </a:xfrm>
          <a:prstGeom prst="rect">
            <a:avLst/>
          </a:prstGeom>
        </p:spPr>
      </p:sp>
      <p:sp>
        <p:nvSpPr>
          <p:cNvPr id="197" name="Shape 197"/>
          <p:cNvSpPr txBox="1"/>
          <p:nvPr/>
        </p:nvSpPr>
        <p:spPr>
          <a:xfrm>
            <a:off x="76200" y="4724400"/>
            <a:ext cx="2878137"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Damian Smith-15</a:t>
            </a: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Princess Brown-15</a:t>
            </a: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Asia Aaron-15</a:t>
            </a: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Tammy </a:t>
            </a:r>
            <a:r>
              <a:rPr lang="en-US" sz="1800" b="0" i="0" u="none" strike="noStrike" cap="none" dirty="0" smtClean="0">
                <a:solidFill>
                  <a:schemeClr val="dk1"/>
                </a:solidFill>
                <a:latin typeface="Calibri Light" panose="020F0302020204030204" pitchFamily="34" charset="0"/>
                <a:sym typeface="Arial"/>
              </a:rPr>
              <a:t>Padilla-15</a:t>
            </a:r>
            <a:endParaRPr lang="en-US" sz="1800" b="0" i="0" u="none" strike="noStrike" cap="none" dirty="0">
              <a:solidFill>
                <a:schemeClr val="dk1"/>
              </a:solidFill>
              <a:latin typeface="Calibri Light" panose="020F0302020204030204" pitchFamily="34" charset="0"/>
              <a:sym typeface="Arial"/>
            </a:endParaRP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Discovery High School</a:t>
            </a: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1</a:t>
            </a:r>
            <a:r>
              <a:rPr lang="en-US" sz="1800" b="0" i="0" u="none" strike="noStrike" cap="none" baseline="30000" dirty="0">
                <a:solidFill>
                  <a:schemeClr val="dk1"/>
                </a:solidFill>
                <a:latin typeface="Calibri Light" panose="020F0302020204030204" pitchFamily="34" charset="0"/>
                <a:sym typeface="Arial"/>
              </a:rPr>
              <a:t>st</a:t>
            </a:r>
            <a:r>
              <a:rPr lang="en-US" sz="1800" b="0" i="0" u="none" strike="noStrike" cap="none" dirty="0">
                <a:solidFill>
                  <a:schemeClr val="dk1"/>
                </a:solidFill>
                <a:latin typeface="Calibri Light" panose="020F0302020204030204" pitchFamily="34" charset="0"/>
                <a:sym typeface="Arial"/>
              </a:rPr>
              <a:t> period</a:t>
            </a:r>
          </a:p>
          <a:p>
            <a:pPr marL="0" marR="0" lvl="0" indent="0" algn="l" rtl="0">
              <a:spcBef>
                <a:spcPts val="0"/>
              </a:spcBef>
              <a:buSzPct val="25000"/>
              <a:buNone/>
            </a:pPr>
            <a:r>
              <a:rPr lang="en-US" sz="1800" b="0" i="0" u="none" strike="noStrike" cap="none" dirty="0">
                <a:solidFill>
                  <a:schemeClr val="dk1"/>
                </a:solidFill>
                <a:latin typeface="Calibri Light" panose="020F0302020204030204" pitchFamily="34" charset="0"/>
                <a:sym typeface="Arial"/>
              </a:rPr>
              <a:t>2017</a:t>
            </a:r>
          </a:p>
        </p:txBody>
      </p:sp>
      <p:sp>
        <p:nvSpPr>
          <p:cNvPr id="198" name="Shape 198"/>
          <p:cNvSpPr txBox="1"/>
          <p:nvPr/>
        </p:nvSpPr>
        <p:spPr>
          <a:xfrm>
            <a:off x="712787" y="2373313"/>
            <a:ext cx="7848599" cy="369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a:solidFill>
                  <a:schemeClr val="dk1"/>
                </a:solidFill>
                <a:latin typeface="Arial"/>
                <a:ea typeface="Arial"/>
                <a:cs typeface="Arial"/>
                <a:sym typeface="Arial"/>
              </a:rPr>
              <a:t> </a:t>
            </a:r>
          </a:p>
        </p:txBody>
      </p:sp>
      <p:sp>
        <p:nvSpPr>
          <p:cNvPr id="199" name="Shape 199"/>
          <p:cNvSpPr txBox="1"/>
          <p:nvPr/>
        </p:nvSpPr>
        <p:spPr>
          <a:xfrm>
            <a:off x="946685" y="674687"/>
            <a:ext cx="70866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u="sng" dirty="0">
                <a:solidFill>
                  <a:schemeClr val="bg1"/>
                </a:solidFill>
                <a:latin typeface="Times New Roman"/>
                <a:ea typeface="Times New Roman"/>
                <a:cs typeface="Times New Roman"/>
                <a:sym typeface="Times New Roman"/>
              </a:rPr>
              <a:t>The </a:t>
            </a:r>
            <a:r>
              <a:rPr lang="en-US" sz="3200" i="0" u="sng" strike="noStrike" cap="none" dirty="0">
                <a:solidFill>
                  <a:schemeClr val="bg1"/>
                </a:solidFill>
                <a:latin typeface="Times New Roman"/>
                <a:ea typeface="Times New Roman"/>
                <a:cs typeface="Times New Roman"/>
                <a:sym typeface="Times New Roman"/>
              </a:rPr>
              <a:t>Millennial Miracle</a:t>
            </a:r>
          </a:p>
        </p:txBody>
      </p:sp>
      <p:sp>
        <p:nvSpPr>
          <p:cNvPr id="200" name="Shape 200"/>
          <p:cNvSpPr txBox="1"/>
          <p:nvPr/>
        </p:nvSpPr>
        <p:spPr>
          <a:xfrm>
            <a:off x="603785" y="2008186"/>
            <a:ext cx="7772400" cy="324816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b="1" i="0" u="none" strike="noStrike" cap="none" dirty="0">
                <a:solidFill>
                  <a:schemeClr val="lt1"/>
                </a:solidFill>
                <a:effectLst>
                  <a:outerShdw blurRad="38100" dist="38100" dir="2700000" algn="tl">
                    <a:srgbClr val="000000">
                      <a:alpha val="43137"/>
                    </a:srgbClr>
                  </a:outerShdw>
                </a:effectLst>
                <a:latin typeface="Century Gothic"/>
                <a:ea typeface="Century Gothic"/>
                <a:cs typeface="Century Gothic"/>
                <a:sym typeface="Century Gothic"/>
              </a:rPr>
              <a:t>“Millennial Miracle Makes Your Future Bright”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29905" y="168323"/>
            <a:ext cx="8305799" cy="762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Cost of Materials/Labor</a:t>
            </a:r>
          </a:p>
        </p:txBody>
      </p:sp>
      <p:graphicFrame>
        <p:nvGraphicFramePr>
          <p:cNvPr id="354" name="Shape 354"/>
          <p:cNvGraphicFramePr/>
          <p:nvPr>
            <p:extLst>
              <p:ext uri="{D42A27DB-BD31-4B8C-83A1-F6EECF244321}">
                <p14:modId xmlns:p14="http://schemas.microsoft.com/office/powerpoint/2010/main" val="1705293152"/>
              </p:ext>
            </p:extLst>
          </p:nvPr>
        </p:nvGraphicFramePr>
        <p:xfrm>
          <a:off x="1511300" y="764274"/>
          <a:ext cx="5999518" cy="3851124"/>
        </p:xfrm>
        <a:graphic>
          <a:graphicData uri="http://schemas.openxmlformats.org/drawingml/2006/table">
            <a:tbl>
              <a:tblPr firstRow="1" bandRow="1">
                <a:noFill/>
                <a:tableStyleId>{0C4CFE6E-D836-4F95-B36E-F8F2E37D1F0F}</a:tableStyleId>
              </a:tblPr>
              <a:tblGrid>
                <a:gridCol w="2399807">
                  <a:extLst>
                    <a:ext uri="{9D8B030D-6E8A-4147-A177-3AD203B41FA5}">
                      <a16:colId xmlns="" xmlns:a16="http://schemas.microsoft.com/office/drawing/2014/main" val="20000"/>
                    </a:ext>
                  </a:extLst>
                </a:gridCol>
                <a:gridCol w="2099831">
                  <a:extLst>
                    <a:ext uri="{9D8B030D-6E8A-4147-A177-3AD203B41FA5}">
                      <a16:colId xmlns="" xmlns:a16="http://schemas.microsoft.com/office/drawing/2014/main" val="20001"/>
                    </a:ext>
                  </a:extLst>
                </a:gridCol>
                <a:gridCol w="1499880">
                  <a:extLst>
                    <a:ext uri="{9D8B030D-6E8A-4147-A177-3AD203B41FA5}">
                      <a16:colId xmlns="" xmlns:a16="http://schemas.microsoft.com/office/drawing/2014/main" val="20002"/>
                    </a:ext>
                  </a:extLst>
                </a:gridCol>
              </a:tblGrid>
              <a:tr h="373516">
                <a:tc gridSpan="3">
                  <a:txBody>
                    <a:bodyPr/>
                    <a:lstStyle/>
                    <a:p>
                      <a:pPr marL="0" marR="0" lvl="0" indent="0" algn="ctr" rtl="0">
                        <a:spcBef>
                          <a:spcPts val="0"/>
                        </a:spcBef>
                        <a:buSzPct val="25000"/>
                        <a:buNone/>
                      </a:pPr>
                      <a:r>
                        <a:rPr lang="en-US" sz="2000" b="1" dirty="0">
                          <a:solidFill>
                            <a:schemeClr val="tx1"/>
                          </a:solidFill>
                          <a:latin typeface="Arial"/>
                          <a:ea typeface="Arial"/>
                          <a:cs typeface="Arial"/>
                          <a:sym typeface="Arial"/>
                        </a:rPr>
                        <a:t>Materials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34133">
                <a:tc>
                  <a:txBody>
                    <a:bodyPr/>
                    <a:lstStyle/>
                    <a:p>
                      <a:pPr marL="0" marR="0" lvl="0" indent="0" algn="ctr" rtl="0">
                        <a:spcBef>
                          <a:spcPts val="0"/>
                        </a:spcBef>
                        <a:buSzPct val="25000"/>
                        <a:buNone/>
                      </a:pPr>
                      <a:r>
                        <a:rPr lang="en-US" sz="1400" b="1">
                          <a:solidFill>
                            <a:schemeClr val="dk1"/>
                          </a:solidFill>
                          <a:latin typeface="Arial"/>
                          <a:ea typeface="Arial"/>
                          <a:cs typeface="Arial"/>
                          <a:sym typeface="Arial"/>
                        </a:rPr>
                        <a:t>Material Description</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spcBef>
                          <a:spcPts val="0"/>
                        </a:spcBef>
                        <a:buSzPct val="25000"/>
                        <a:buNone/>
                      </a:pPr>
                      <a:r>
                        <a:rPr lang="en-US" sz="1400" b="1">
                          <a:solidFill>
                            <a:schemeClr val="dk1"/>
                          </a:solidFill>
                          <a:latin typeface="Arial"/>
                          <a:ea typeface="Arial"/>
                          <a:cs typeface="Arial"/>
                          <a:sym typeface="Arial"/>
                        </a:rPr>
                        <a:t>Cost/Total Quantity</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spcBef>
                          <a:spcPts val="0"/>
                        </a:spcBef>
                        <a:buSzPct val="25000"/>
                        <a:buNone/>
                      </a:pPr>
                      <a:r>
                        <a:rPr lang="en-US" sz="1400" b="1">
                          <a:solidFill>
                            <a:schemeClr val="dk1"/>
                          </a:solidFill>
                          <a:latin typeface="Arial"/>
                          <a:ea typeface="Arial"/>
                          <a:cs typeface="Arial"/>
                          <a:sym typeface="Arial"/>
                        </a:rPr>
                        <a:t>Cost per Unit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338683">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Transmitters</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$7.00</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2"/>
                  </a:ext>
                </a:extLst>
              </a:tr>
              <a:tr h="338683">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Engine</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$6.00</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3"/>
                  </a:ext>
                </a:extLst>
              </a:tr>
              <a:tr h="338683">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Circuit Board</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endParaRPr sz="1400" b="0" dirty="0">
                        <a:solidFill>
                          <a:srgbClr val="0E282A"/>
                        </a:solidFill>
                        <a:latin typeface="Georgia"/>
                        <a:ea typeface="Georgia"/>
                        <a:cs typeface="Georgia"/>
                        <a:sym typeface="Georgia"/>
                      </a:endParaRP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$75.00</a:t>
                      </a:r>
                      <a:endParaRPr sz="1400" b="0" dirty="0">
                        <a:solidFill>
                          <a:srgbClr val="0E282A"/>
                        </a:solidFill>
                        <a:latin typeface="Georgia"/>
                        <a:ea typeface="Georgia"/>
                        <a:cs typeface="Georgia"/>
                        <a:sym typeface="Georgia"/>
                      </a:endParaRPr>
                    </a:p>
                  </a:txBody>
                  <a:tcPr marL="91450" marR="91450" marT="45725" marB="45725">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155261299"/>
                  </a:ext>
                </a:extLst>
              </a:tr>
              <a:tr h="334133">
                <a:tc>
                  <a:txBody>
                    <a:bodyPr/>
                    <a:lstStyle/>
                    <a:p>
                      <a:pPr marL="0" marR="0" lvl="0" indent="0" algn="l" rtl="0">
                        <a:lnSpc>
                          <a:spcPct val="100000"/>
                        </a:lnSpc>
                        <a:spcBef>
                          <a:spcPts val="0"/>
                        </a:spcBef>
                        <a:spcAft>
                          <a:spcPts val="0"/>
                        </a:spcAft>
                        <a:buClr>
                          <a:schemeClr val="lt1"/>
                        </a:buClr>
                        <a:buSzPct val="25000"/>
                        <a:buFont typeface="Century Gothic"/>
                        <a:buNone/>
                      </a:pPr>
                      <a:r>
                        <a:rPr lang="en-US" sz="1400" b="0" dirty="0">
                          <a:solidFill>
                            <a:srgbClr val="0E282A"/>
                          </a:solidFill>
                          <a:latin typeface="Georgia"/>
                          <a:ea typeface="Georgia"/>
                          <a:cs typeface="Georgia"/>
                          <a:sym typeface="Georgia"/>
                        </a:rPr>
                        <a:t>                                     Battery</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$3.00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r h="344784">
                <a:tc>
                  <a:txBody>
                    <a:bodyPr/>
                    <a:lstStyle/>
                    <a:p>
                      <a:pPr marL="0" marR="0" lvl="0" indent="0" algn="l" rtl="0">
                        <a:lnSpc>
                          <a:spcPct val="100000"/>
                        </a:lnSpc>
                        <a:spcBef>
                          <a:spcPts val="0"/>
                        </a:spcBef>
                        <a:spcAft>
                          <a:spcPts val="0"/>
                        </a:spcAft>
                        <a:buClr>
                          <a:schemeClr val="lt1"/>
                        </a:buClr>
                        <a:buSzPct val="25000"/>
                        <a:buFont typeface="Century Gothic"/>
                        <a:buNone/>
                      </a:pPr>
                      <a:r>
                        <a:rPr lang="en-US" sz="1800" b="0" i="0" kern="1200" dirty="0">
                          <a:solidFill>
                            <a:schemeClr val="dk1"/>
                          </a:solidFill>
                          <a:effectLst/>
                          <a:latin typeface="Century Gothic"/>
                          <a:ea typeface="Century Gothic"/>
                          <a:cs typeface="Century Gothic"/>
                        </a:rPr>
                        <a:t>                  </a:t>
                      </a:r>
                      <a:r>
                        <a:rPr lang="en-US" sz="1400" b="0" i="0" kern="1200" dirty="0">
                          <a:solidFill>
                            <a:schemeClr val="dk1"/>
                          </a:solidFill>
                          <a:effectLst/>
                          <a:latin typeface="Times New Roman" panose="02020603050405020304" pitchFamily="18" charset="0"/>
                          <a:ea typeface="Century Gothic"/>
                          <a:cs typeface="Times New Roman" panose="02020603050405020304" pitchFamily="18" charset="0"/>
                        </a:rPr>
                        <a:t>Conveyor</a:t>
                      </a:r>
                      <a:r>
                        <a:rPr lang="en-US" sz="1400" b="0" i="0" kern="1200" baseline="0" dirty="0">
                          <a:solidFill>
                            <a:schemeClr val="dk1"/>
                          </a:solidFill>
                          <a:effectLst/>
                          <a:latin typeface="Times New Roman" panose="02020603050405020304" pitchFamily="18" charset="0"/>
                          <a:ea typeface="Century Gothic"/>
                          <a:cs typeface="Times New Roman" panose="02020603050405020304" pitchFamily="18" charset="0"/>
                        </a:rPr>
                        <a:t> Belt</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p>
                  </a:txBody>
                  <a:tcPr marL="91450" marR="91450" marT="45725" marB="45725">
                    <a:lnL w="12700" cap="flat" cmpd="sng" algn="ctr">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$4.00</a:t>
                      </a:r>
                    </a:p>
                  </a:txBody>
                  <a:tcPr marL="91450" marR="91450" marT="45725" marB="45725">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6"/>
                  </a:ext>
                </a:extLst>
              </a:tr>
              <a:tr h="334133">
                <a:tc>
                  <a:txBody>
                    <a:bodyPr/>
                    <a:lstStyle/>
                    <a:p>
                      <a:pPr marL="0" marR="0" lvl="0" indent="0" algn="l" rtl="0">
                        <a:lnSpc>
                          <a:spcPct val="100000"/>
                        </a:lnSpc>
                        <a:spcBef>
                          <a:spcPts val="0"/>
                        </a:spcBef>
                        <a:spcAft>
                          <a:spcPts val="0"/>
                        </a:spcAft>
                        <a:buClr>
                          <a:schemeClr val="lt1"/>
                        </a:buClr>
                        <a:buSzPct val="25000"/>
                        <a:buFont typeface="Century Gothic"/>
                        <a:buNone/>
                      </a:pPr>
                      <a:r>
                        <a:rPr lang="en-US" sz="1400" b="0" dirty="0">
                          <a:solidFill>
                            <a:srgbClr val="0E282A"/>
                          </a:solidFill>
                          <a:latin typeface="Georgia"/>
                          <a:ea typeface="Georgia"/>
                          <a:cs typeface="Georgia"/>
                          <a:sym typeface="Georgia"/>
                        </a:rPr>
                        <a:t>                                        Wires</a:t>
                      </a:r>
                      <a:endParaRPr sz="1400" b="0" dirty="0">
                        <a:solidFill>
                          <a:srgbClr val="0E282A"/>
                        </a:solidFill>
                        <a:latin typeface="Georgia"/>
                        <a:ea typeface="Georgia"/>
                        <a:cs typeface="Georgia"/>
                        <a:sym typeface="Georgia"/>
                      </a:endParaRPr>
                    </a:p>
                  </a:txBody>
                  <a:tcPr marL="91450" marR="91450" marT="45725" marB="45725">
                    <a:lnL w="12700" cap="flat" cmpd="sng">
                      <a:solidFill>
                        <a:schemeClr val="l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1</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$3.00</a:t>
                      </a:r>
                    </a:p>
                  </a:txBody>
                  <a:tcPr marL="91450" marR="91450" marT="45725" marB="45725">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lgn="ctr">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7"/>
                  </a:ext>
                </a:extLst>
              </a:tr>
              <a:tr h="352443">
                <a:tc>
                  <a:txBody>
                    <a:bodyPr/>
                    <a:lstStyle/>
                    <a:p>
                      <a:pPr marL="0" marR="0" lvl="0" indent="0" algn="r" rtl="0">
                        <a:spcBef>
                          <a:spcPts val="0"/>
                        </a:spcBef>
                        <a:buSzPct val="25000"/>
                        <a:buNone/>
                      </a:pPr>
                      <a:r>
                        <a:rPr lang="en-US" sz="1400" b="0" dirty="0">
                          <a:solidFill>
                            <a:schemeClr val="dk1"/>
                          </a:solidFill>
                          <a:latin typeface="Times New Roman" panose="02020603050405020304" pitchFamily="18" charset="0"/>
                          <a:ea typeface="Arial"/>
                          <a:cs typeface="Times New Roman" panose="02020603050405020304" pitchFamily="18" charset="0"/>
                          <a:sym typeface="Arial"/>
                        </a:rPr>
                        <a:t>Silicone</a:t>
                      </a:r>
                      <a:r>
                        <a:rPr lang="en-US" sz="1400" b="0" baseline="0" dirty="0">
                          <a:solidFill>
                            <a:schemeClr val="dk1"/>
                          </a:solidFill>
                          <a:latin typeface="Times New Roman" panose="02020603050405020304" pitchFamily="18" charset="0"/>
                          <a:ea typeface="Arial"/>
                          <a:cs typeface="Times New Roman" panose="02020603050405020304" pitchFamily="18" charset="0"/>
                          <a:sym typeface="Arial"/>
                        </a:rPr>
                        <a:t> Walls</a:t>
                      </a:r>
                      <a:endParaRPr lang="en-US" sz="1400" b="0" dirty="0">
                        <a:solidFill>
                          <a:schemeClr val="dk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chemeClr val="l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tc>
                  <a:txBody>
                    <a:bodyPr/>
                    <a:lstStyle/>
                    <a:p>
                      <a:pPr marL="0" marR="0" lvl="0" indent="0" algn="r" rtl="0">
                        <a:spcBef>
                          <a:spcPts val="0"/>
                        </a:spcBef>
                        <a:buSzPct val="25000"/>
                        <a:buNone/>
                      </a:pPr>
                      <a:r>
                        <a:rPr lang="en-US" sz="1400" b="0" dirty="0">
                          <a:solidFill>
                            <a:schemeClr val="dk1"/>
                          </a:solidFill>
                          <a:latin typeface="Arial"/>
                          <a:ea typeface="Arial"/>
                          <a:cs typeface="Arial"/>
                          <a:sym typeface="Arial"/>
                        </a:rPr>
                        <a:t>1</a:t>
                      </a:r>
                    </a:p>
                  </a:txBody>
                  <a:tcPr marL="91450" marR="91450" marT="45725" marB="45725">
                    <a:lnL w="12700" cap="flat" cmpd="sng" algn="ctr">
                      <a:solidFill>
                        <a:schemeClr val="tx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a:t>
                      </a:r>
                      <a:r>
                        <a:rPr lang="en-US" sz="1400" b="0" dirty="0">
                          <a:solidFill>
                            <a:srgbClr val="0E282A"/>
                          </a:solidFill>
                          <a:latin typeface="Times New Roman" panose="02020603050405020304" pitchFamily="18" charset="0"/>
                          <a:ea typeface="Georgia"/>
                          <a:cs typeface="Times New Roman" panose="02020603050405020304" pitchFamily="18" charset="0"/>
                          <a:sym typeface="Georgia"/>
                        </a:rPr>
                        <a:t>$4.00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5"/>
                  </a:ext>
                </a:extLst>
              </a:tr>
              <a:tr h="352443">
                <a:tc>
                  <a:txBody>
                    <a:bodyPr/>
                    <a:lstStyle/>
                    <a:p>
                      <a:pPr marL="0" marR="0" lvl="0" indent="0" algn="r" rtl="0">
                        <a:spcBef>
                          <a:spcPts val="0"/>
                        </a:spcBef>
                        <a:buSzPct val="25000"/>
                        <a:buNone/>
                      </a:pPr>
                      <a:r>
                        <a:rPr lang="en-US" sz="1800" b="0" i="0" kern="1200" dirty="0">
                          <a:solidFill>
                            <a:schemeClr val="dk1"/>
                          </a:solidFill>
                          <a:effectLst/>
                          <a:latin typeface="Century Gothic"/>
                          <a:ea typeface="Century Gothic"/>
                          <a:cs typeface="Century Gothic"/>
                        </a:rPr>
                        <a:t> </a:t>
                      </a:r>
                      <a:r>
                        <a:rPr lang="en-US" sz="1400" b="0" i="0" kern="1200" dirty="0">
                          <a:solidFill>
                            <a:schemeClr val="dk1"/>
                          </a:solidFill>
                          <a:effectLst/>
                          <a:latin typeface="Times New Roman" panose="02020603050405020304" pitchFamily="18" charset="0"/>
                          <a:ea typeface="Century Gothic"/>
                          <a:cs typeface="Times New Roman" panose="02020603050405020304" pitchFamily="18" charset="0"/>
                        </a:rPr>
                        <a:t>Prongs</a:t>
                      </a:r>
                      <a:endParaRPr lang="en-US" sz="1400" b="1" dirty="0">
                        <a:solidFill>
                          <a:schemeClr val="dk1"/>
                        </a:solidFill>
                        <a:latin typeface="Arial"/>
                        <a:ea typeface="Arial"/>
                        <a:cs typeface="Arial"/>
                        <a:sym typeface="Arial"/>
                      </a:endParaRPr>
                    </a:p>
                  </a:txBody>
                  <a:tcPr marL="91450" marR="91450" marT="45725" marB="45725">
                    <a:lnL w="12700" cap="flat" cmpd="sng">
                      <a:solidFill>
                        <a:schemeClr val="l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tc>
                  <a:txBody>
                    <a:bodyPr/>
                    <a:lstStyle/>
                    <a:p>
                      <a:pPr marL="0" marR="0" lvl="0" indent="0" algn="r" rtl="0">
                        <a:spcBef>
                          <a:spcPts val="0"/>
                        </a:spcBef>
                        <a:buSzPct val="25000"/>
                        <a:buNone/>
                      </a:pPr>
                      <a:r>
                        <a:rPr lang="en-US" sz="1400" b="0" dirty="0">
                          <a:solidFill>
                            <a:schemeClr val="dk1"/>
                          </a:solidFill>
                          <a:latin typeface="Times New Roman" panose="02020603050405020304" pitchFamily="18" charset="0"/>
                          <a:ea typeface="Arial"/>
                          <a:cs typeface="Times New Roman" panose="02020603050405020304" pitchFamily="18" charset="0"/>
                          <a:sym typeface="Arial"/>
                        </a:rPr>
                        <a:t>1</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1400" b="0" dirty="0">
                          <a:solidFill>
                            <a:srgbClr val="0E282A"/>
                          </a:solidFill>
                          <a:latin typeface="Times New Roman" panose="02020603050405020304" pitchFamily="18" charset="0"/>
                          <a:ea typeface="Georgia"/>
                          <a:cs typeface="Times New Roman" panose="02020603050405020304" pitchFamily="18" charset="0"/>
                          <a:sym typeface="Georgia"/>
                        </a:rPr>
                        <a:t>                 $3.00</a:t>
                      </a:r>
                    </a:p>
                  </a:txBody>
                  <a:tcPr marL="91450" marR="91450" marT="45725" marB="45725">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lgn="ctr">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8"/>
                  </a:ext>
                </a:extLst>
              </a:tr>
              <a:tr h="352443">
                <a:tc gridSpan="2">
                  <a:txBody>
                    <a:bodyPr/>
                    <a:lstStyle/>
                    <a:p>
                      <a:pPr marL="0" marR="0" lvl="0" indent="0" algn="r" defTabSz="457200" rtl="0" eaLnBrk="1" fontAlgn="auto" latinLnBrk="0" hangingPunct="1">
                        <a:lnSpc>
                          <a:spcPct val="100000"/>
                        </a:lnSpc>
                        <a:spcBef>
                          <a:spcPts val="0"/>
                        </a:spcBef>
                        <a:spcAft>
                          <a:spcPts val="0"/>
                        </a:spcAft>
                        <a:buClrTx/>
                        <a:buSzPct val="25000"/>
                        <a:buFontTx/>
                        <a:buNone/>
                        <a:tabLst/>
                        <a:defRPr/>
                      </a:pPr>
                      <a:r>
                        <a:rPr lang="en-US" sz="1400" b="1" dirty="0">
                          <a:solidFill>
                            <a:schemeClr val="dk1"/>
                          </a:solidFill>
                          <a:latin typeface="Arial"/>
                          <a:ea typeface="Arial"/>
                          <a:cs typeface="Arial"/>
                          <a:sym typeface="Arial"/>
                        </a:rPr>
                        <a:t>Total Material Cost per Unit</a:t>
                      </a:r>
                    </a:p>
                  </a:txBody>
                  <a:tcPr marL="91450" marR="91450" marT="45725" marB="45725">
                    <a:lnL w="12700" cap="flat" cmpd="sng">
                      <a:solidFill>
                        <a:schemeClr val="lt1"/>
                      </a:solidFill>
                      <a:prstDash val="solid"/>
                      <a:round/>
                      <a:headEnd type="none" w="med" len="med"/>
                      <a:tailEnd type="none" w="med" len="med"/>
                    </a:lnL>
                    <a:lnR w="12700" cap="flat" cmpd="sng" algn="ctr">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hMerge="1">
                  <a:txBody>
                    <a:bodyPr/>
                    <a:lstStyle/>
                    <a:p>
                      <a:endParaRPr lang="en-US"/>
                    </a:p>
                  </a:txBody>
                  <a:tcPr/>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$105.00</a:t>
                      </a:r>
                    </a:p>
                  </a:txBody>
                  <a:tcPr marL="91450" marR="91450" marT="45725" marB="45725">
                    <a:lnL w="12700" cap="flat" cmpd="sng" algn="ctr">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9"/>
                  </a:ext>
                </a:extLst>
              </a:tr>
            </a:tbl>
          </a:graphicData>
        </a:graphic>
      </p:graphicFrame>
      <p:graphicFrame>
        <p:nvGraphicFramePr>
          <p:cNvPr id="355" name="Shape 355"/>
          <p:cNvGraphicFramePr/>
          <p:nvPr>
            <p:extLst>
              <p:ext uri="{D42A27DB-BD31-4B8C-83A1-F6EECF244321}">
                <p14:modId xmlns:p14="http://schemas.microsoft.com/office/powerpoint/2010/main" val="2905395944"/>
              </p:ext>
            </p:extLst>
          </p:nvPr>
        </p:nvGraphicFramePr>
        <p:xfrm>
          <a:off x="1463059" y="4558352"/>
          <a:ext cx="6096000" cy="1590675"/>
        </p:xfrm>
        <a:graphic>
          <a:graphicData uri="http://schemas.openxmlformats.org/drawingml/2006/table">
            <a:tbl>
              <a:tblPr firstRow="1" bandRow="1">
                <a:noFill/>
                <a:tableStyleId>{0C4CFE6E-D836-4F95-B36E-F8F2E37D1F0F}</a:tableStyleId>
              </a:tblPr>
              <a:tblGrid>
                <a:gridCol w="2032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2032000">
                  <a:extLst>
                    <a:ext uri="{9D8B030D-6E8A-4147-A177-3AD203B41FA5}">
                      <a16:colId xmlns="" xmlns:a16="http://schemas.microsoft.com/office/drawing/2014/main" val="20002"/>
                    </a:ext>
                  </a:extLst>
                </a:gridCol>
              </a:tblGrid>
              <a:tr h="328277">
                <a:tc gridSpan="3">
                  <a:txBody>
                    <a:bodyPr/>
                    <a:lstStyle/>
                    <a:p>
                      <a:pPr marL="0" marR="0" lvl="0" indent="0" algn="ctr" rtl="0">
                        <a:spcBef>
                          <a:spcPts val="0"/>
                        </a:spcBef>
                        <a:buSzPct val="25000"/>
                        <a:buNone/>
                      </a:pPr>
                      <a:r>
                        <a:rPr lang="en-US" sz="2000" b="1" dirty="0">
                          <a:solidFill>
                            <a:schemeClr val="dk1"/>
                          </a:solidFill>
                          <a:latin typeface="Arial"/>
                          <a:ea typeface="Arial"/>
                          <a:cs typeface="Arial"/>
                          <a:sym typeface="Arial"/>
                        </a:rPr>
                        <a:t>Labor</a:t>
                      </a:r>
                    </a:p>
                  </a:txBody>
                  <a:tcPr marL="91450" marR="91450" marT="45750" marB="45750">
                    <a:solidFill>
                      <a:srgbClr val="B58E15"/>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18400">
                <a:tc>
                  <a:txBody>
                    <a:bodyPr/>
                    <a:lstStyle/>
                    <a:p>
                      <a:pPr marL="0" marR="0" lvl="0" indent="0" algn="ctr" rtl="0">
                        <a:spcBef>
                          <a:spcPts val="0"/>
                        </a:spcBef>
                        <a:buSzPct val="25000"/>
                        <a:buNone/>
                      </a:pPr>
                      <a:r>
                        <a:rPr lang="en-US" sz="1400" b="1">
                          <a:solidFill>
                            <a:schemeClr val="dk1"/>
                          </a:solidFill>
                          <a:latin typeface="Arial"/>
                          <a:ea typeface="Arial"/>
                          <a:cs typeface="Arial"/>
                          <a:sym typeface="Arial"/>
                        </a:rPr>
                        <a:t>Labor Cost per Hour</a:t>
                      </a:r>
                    </a:p>
                  </a:txBody>
                  <a:tcPr marL="91450" marR="91450" marT="45750" marB="45750">
                    <a:solidFill>
                      <a:srgbClr val="FAF0D2"/>
                    </a:solidFill>
                  </a:tcPr>
                </a:tc>
                <a:tc>
                  <a:txBody>
                    <a:bodyPr/>
                    <a:lstStyle/>
                    <a:p>
                      <a:pPr marL="0" marR="0" lvl="0" indent="0" algn="ctr" rtl="0">
                        <a:spcBef>
                          <a:spcPts val="0"/>
                        </a:spcBef>
                        <a:buSzPct val="25000"/>
                        <a:buNone/>
                      </a:pPr>
                      <a:r>
                        <a:rPr lang="en-US" sz="1400" b="1">
                          <a:solidFill>
                            <a:schemeClr val="dk1"/>
                          </a:solidFill>
                          <a:latin typeface="Arial"/>
                          <a:ea typeface="Arial"/>
                          <a:cs typeface="Arial"/>
                          <a:sym typeface="Arial"/>
                        </a:rPr>
                        <a:t>Time (in Hours) to Make One Unit</a:t>
                      </a:r>
                    </a:p>
                  </a:txBody>
                  <a:tcPr marL="91450" marR="91450" marT="45750" marB="45750">
                    <a:solidFill>
                      <a:srgbClr val="FAF0D2"/>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400" b="1">
                          <a:solidFill>
                            <a:schemeClr val="dk1"/>
                          </a:solidFill>
                          <a:latin typeface="Arial"/>
                          <a:ea typeface="Arial"/>
                          <a:cs typeface="Arial"/>
                          <a:sym typeface="Arial"/>
                        </a:rPr>
                        <a:t>Labor Cost per Unit</a:t>
                      </a:r>
                    </a:p>
                  </a:txBody>
                  <a:tcPr marL="91450" marR="91450" marT="45750" marB="45750">
                    <a:solidFill>
                      <a:srgbClr val="FAF0D2"/>
                    </a:solidFill>
                  </a:tcPr>
                </a:tc>
                <a:extLst>
                  <a:ext uri="{0D108BD9-81ED-4DB2-BD59-A6C34878D82A}">
                    <a16:rowId xmlns="" xmlns:a16="http://schemas.microsoft.com/office/drawing/2014/main" val="10001"/>
                  </a:ext>
                </a:extLst>
              </a:tr>
              <a:tr h="304950">
                <a:tc>
                  <a:txBody>
                    <a:bodyPr/>
                    <a:lstStyle/>
                    <a:p>
                      <a:pPr marL="0" marR="0" lvl="0" indent="0" algn="ctr" rtl="0">
                        <a:spcBef>
                          <a:spcPts val="0"/>
                        </a:spcBef>
                        <a:buSzPct val="25000"/>
                        <a:buNone/>
                      </a:pPr>
                      <a:r>
                        <a:rPr lang="en-US" sz="1400" b="0" dirty="0">
                          <a:solidFill>
                            <a:srgbClr val="0E282A"/>
                          </a:solidFill>
                          <a:latin typeface="Georgia"/>
                          <a:ea typeface="Georgia"/>
                          <a:cs typeface="Georgia"/>
                          <a:sym typeface="Georgia"/>
                        </a:rPr>
                        <a:t>$7.00</a:t>
                      </a:r>
                    </a:p>
                  </a:txBody>
                  <a:tcPr marL="91450" marR="91450" marT="45750" marB="45750">
                    <a:solidFill>
                      <a:srgbClr val="EFD37E"/>
                    </a:solidFill>
                  </a:tcPr>
                </a:tc>
                <a:tc>
                  <a:txBody>
                    <a:bodyPr/>
                    <a:lstStyle/>
                    <a:p>
                      <a:pPr marL="0" marR="0" lvl="0" indent="0" algn="ctr" rtl="0">
                        <a:spcBef>
                          <a:spcPts val="0"/>
                        </a:spcBef>
                        <a:buSzPct val="25000"/>
                        <a:buNone/>
                      </a:pPr>
                      <a:r>
                        <a:rPr lang="en-US" sz="1400" b="0" dirty="0">
                          <a:solidFill>
                            <a:srgbClr val="0E282A"/>
                          </a:solidFill>
                          <a:latin typeface="Georgia"/>
                          <a:ea typeface="Georgia"/>
                          <a:cs typeface="Georgia"/>
                          <a:sym typeface="Georgia"/>
                        </a:rPr>
                        <a:t>30 min</a:t>
                      </a:r>
                      <a:endParaRPr sz="1400" b="0" dirty="0">
                        <a:solidFill>
                          <a:srgbClr val="0E282A"/>
                        </a:solidFill>
                        <a:latin typeface="Georgia"/>
                        <a:ea typeface="Georgia"/>
                        <a:cs typeface="Georgia"/>
                        <a:sym typeface="Georgia"/>
                      </a:endParaRPr>
                    </a:p>
                  </a:txBody>
                  <a:tcPr marL="91450" marR="91450" marT="45750" marB="45750">
                    <a:solidFill>
                      <a:srgbClr val="EFD37E"/>
                    </a:solidFill>
                  </a:tcPr>
                </a:tc>
                <a:tc>
                  <a:txBody>
                    <a:bodyPr/>
                    <a:lstStyle/>
                    <a:p>
                      <a:pPr marL="0" marR="0" lvl="0" indent="0" algn="l" rtl="0">
                        <a:spcBef>
                          <a:spcPts val="0"/>
                        </a:spcBef>
                        <a:buSzPct val="25000"/>
                        <a:buNone/>
                      </a:pPr>
                      <a:r>
                        <a:rPr lang="en-US" sz="1400" b="0" dirty="0">
                          <a:solidFill>
                            <a:srgbClr val="0E282A"/>
                          </a:solidFill>
                          <a:latin typeface="Georgia"/>
                          <a:ea typeface="Georgia"/>
                          <a:cs typeface="Georgia"/>
                          <a:sym typeface="Georgia"/>
                        </a:rPr>
                        <a:t>	$3.50</a:t>
                      </a:r>
                    </a:p>
                  </a:txBody>
                  <a:tcPr marL="91450" marR="91450" marT="45750" marB="45750">
                    <a:solidFill>
                      <a:srgbClr val="EFD37E"/>
                    </a:solidFill>
                  </a:tcPr>
                </a:tc>
                <a:extLst>
                  <a:ext uri="{0D108BD9-81ED-4DB2-BD59-A6C34878D82A}">
                    <a16:rowId xmlns="" xmlns:a16="http://schemas.microsoft.com/office/drawing/2014/main" val="10002"/>
                  </a:ext>
                </a:extLst>
              </a:tr>
              <a:tr h="371025">
                <a:tc gridSpan="2">
                  <a:txBody>
                    <a:bodyPr/>
                    <a:lstStyle/>
                    <a:p>
                      <a:pPr marL="0" marR="0" lvl="0" indent="0" algn="r" rtl="0">
                        <a:spcBef>
                          <a:spcPts val="0"/>
                        </a:spcBef>
                        <a:buSzPct val="25000"/>
                        <a:buNone/>
                      </a:pPr>
                      <a:r>
                        <a:rPr lang="en-US" sz="1400" b="1">
                          <a:solidFill>
                            <a:schemeClr val="dk1"/>
                          </a:solidFill>
                          <a:latin typeface="Arial"/>
                          <a:ea typeface="Arial"/>
                          <a:cs typeface="Arial"/>
                          <a:sym typeface="Arial"/>
                        </a:rPr>
                        <a:t>Total Labor Cost per Unit</a:t>
                      </a:r>
                    </a:p>
                  </a:txBody>
                  <a:tcPr marL="91450" marR="91450" marT="45750" marB="45750">
                    <a:solidFill>
                      <a:srgbClr val="FAF0D2"/>
                    </a:solidFill>
                  </a:tcPr>
                </a:tc>
                <a:tc hMerge="1">
                  <a:txBody>
                    <a:bodyPr/>
                    <a:lstStyle/>
                    <a:p>
                      <a:endParaRPr lang="en-US"/>
                    </a:p>
                  </a:txBody>
                  <a:tcPr/>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$3.50</a:t>
                      </a:r>
                    </a:p>
                  </a:txBody>
                  <a:tcPr marL="91450" marR="91450" marT="45750" marB="45750">
                    <a:solidFill>
                      <a:srgbClr val="FAF0D2"/>
                    </a:solidFill>
                  </a:tcPr>
                </a:tc>
                <a:extLst>
                  <a:ext uri="{0D108BD9-81ED-4DB2-BD59-A6C34878D82A}">
                    <a16:rowId xmlns="" xmlns:a16="http://schemas.microsoft.com/office/drawing/2014/main" val="10003"/>
                  </a:ext>
                </a:extLst>
              </a:tr>
            </a:tbl>
          </a:graphicData>
        </a:graphic>
      </p:graphicFrame>
      <p:graphicFrame>
        <p:nvGraphicFramePr>
          <p:cNvPr id="356" name="Shape 356"/>
          <p:cNvGraphicFramePr/>
          <p:nvPr>
            <p:extLst>
              <p:ext uri="{D42A27DB-BD31-4B8C-83A1-F6EECF244321}">
                <p14:modId xmlns:p14="http://schemas.microsoft.com/office/powerpoint/2010/main" val="1496865317"/>
              </p:ext>
            </p:extLst>
          </p:nvPr>
        </p:nvGraphicFramePr>
        <p:xfrm>
          <a:off x="1469409" y="6081004"/>
          <a:ext cx="6083300" cy="730155"/>
        </p:xfrm>
        <a:graphic>
          <a:graphicData uri="http://schemas.openxmlformats.org/drawingml/2006/table">
            <a:tbl>
              <a:tblPr firstRow="1" bandRow="1">
                <a:noFill/>
                <a:tableStyleId>{0C4CFE6E-D836-4F95-B36E-F8F2E37D1F0F}</a:tableStyleId>
              </a:tblPr>
              <a:tblGrid>
                <a:gridCol w="2501900">
                  <a:extLst>
                    <a:ext uri="{9D8B030D-6E8A-4147-A177-3AD203B41FA5}">
                      <a16:colId xmlns="" xmlns:a16="http://schemas.microsoft.com/office/drawing/2014/main" val="20000"/>
                    </a:ext>
                  </a:extLst>
                </a:gridCol>
                <a:gridCol w="3581400">
                  <a:extLst>
                    <a:ext uri="{9D8B030D-6E8A-4147-A177-3AD203B41FA5}">
                      <a16:colId xmlns="" xmlns:a16="http://schemas.microsoft.com/office/drawing/2014/main" val="20001"/>
                    </a:ext>
                  </a:extLst>
                </a:gridCol>
              </a:tblGrid>
              <a:tr h="730155">
                <a:tc>
                  <a:txBody>
                    <a:bodyPr/>
                    <a:lstStyle/>
                    <a:p>
                      <a:pPr marL="0" marR="0" lvl="0" indent="0" algn="r" rtl="0">
                        <a:spcBef>
                          <a:spcPts val="0"/>
                        </a:spcBef>
                        <a:buSzPct val="25000"/>
                        <a:buNone/>
                      </a:pPr>
                      <a:r>
                        <a:rPr lang="en-US" sz="2000" b="1" dirty="0">
                          <a:solidFill>
                            <a:schemeClr val="dk1"/>
                          </a:solidFill>
                          <a:latin typeface="Arial"/>
                          <a:ea typeface="Arial"/>
                          <a:cs typeface="Arial"/>
                          <a:sym typeface="Arial"/>
                        </a:rPr>
                        <a:t>COGS (per Unit)</a:t>
                      </a:r>
                    </a:p>
                  </a:txBody>
                  <a:tcPr marL="91450" marR="91450" marT="45800" marB="45800" anchor="ctr">
                    <a:solidFill>
                      <a:srgbClr val="A4CDBB"/>
                    </a:solidFill>
                  </a:tcPr>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$108.50</a:t>
                      </a:r>
                    </a:p>
                  </a:txBody>
                  <a:tcPr marL="91450" marR="91450" marT="45800" marB="45800" anchor="ctr">
                    <a:solidFill>
                      <a:srgbClr val="A4CDBB"/>
                    </a:solidFill>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381000" y="152400"/>
            <a:ext cx="8229600" cy="9144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Economics of One Unit</a:t>
            </a:r>
          </a:p>
        </p:txBody>
      </p:sp>
      <p:graphicFrame>
        <p:nvGraphicFramePr>
          <p:cNvPr id="362" name="Shape 362"/>
          <p:cNvGraphicFramePr/>
          <p:nvPr>
            <p:extLst>
              <p:ext uri="{D42A27DB-BD31-4B8C-83A1-F6EECF244321}">
                <p14:modId xmlns:p14="http://schemas.microsoft.com/office/powerpoint/2010/main" val="1897266023"/>
              </p:ext>
            </p:extLst>
          </p:nvPr>
        </p:nvGraphicFramePr>
        <p:xfrm>
          <a:off x="827087" y="2176463"/>
          <a:ext cx="7696200" cy="3733750"/>
        </p:xfrm>
        <a:graphic>
          <a:graphicData uri="http://schemas.openxmlformats.org/drawingml/2006/table">
            <a:tbl>
              <a:tblPr firstRow="1" bandRow="1">
                <a:noFill/>
                <a:tableStyleId>{0C4CFE6E-D836-4F95-B36E-F8F2E37D1F0F}</a:tableStyleId>
              </a:tblPr>
              <a:tblGrid>
                <a:gridCol w="5421300">
                  <a:extLst>
                    <a:ext uri="{9D8B030D-6E8A-4147-A177-3AD203B41FA5}">
                      <a16:colId xmlns="" xmlns:a16="http://schemas.microsoft.com/office/drawing/2014/main" val="20000"/>
                    </a:ext>
                  </a:extLst>
                </a:gridCol>
                <a:gridCol w="2274900">
                  <a:extLst>
                    <a:ext uri="{9D8B030D-6E8A-4147-A177-3AD203B41FA5}">
                      <a16:colId xmlns="" xmlns:a16="http://schemas.microsoft.com/office/drawing/2014/main" val="20001"/>
                    </a:ext>
                  </a:extLst>
                </a:gridCol>
              </a:tblGrid>
              <a:tr h="708300">
                <a:tc>
                  <a:txBody>
                    <a:bodyPr/>
                    <a:lstStyle/>
                    <a:p>
                      <a:pPr marL="0" marR="0" lvl="0" indent="0" algn="l" rtl="0">
                        <a:spcBef>
                          <a:spcPts val="0"/>
                        </a:spcBef>
                        <a:buSzPct val="25000"/>
                        <a:buNone/>
                      </a:pPr>
                      <a:r>
                        <a:rPr lang="en-US" sz="2000" b="1" dirty="0">
                          <a:solidFill>
                            <a:schemeClr val="dk1"/>
                          </a:solidFill>
                          <a:latin typeface="Arial"/>
                          <a:ea typeface="Arial"/>
                          <a:cs typeface="Arial"/>
                          <a:sym typeface="Arial"/>
                        </a:rPr>
                        <a:t>Selling Price (per Unit)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2000" b="1" dirty="0">
                          <a:solidFill>
                            <a:srgbClr val="0E282A"/>
                          </a:solidFill>
                          <a:latin typeface="Georgia"/>
                          <a:ea typeface="Georgia"/>
                          <a:cs typeface="Georgia"/>
                          <a:sym typeface="Georgia"/>
                        </a:rPr>
                        <a:t>	</a:t>
                      </a:r>
                      <a:r>
                        <a:rPr lang="en-US" sz="2000" b="1" dirty="0" smtClean="0">
                          <a:solidFill>
                            <a:srgbClr val="0E282A"/>
                          </a:solidFill>
                          <a:latin typeface="Georgia"/>
                          <a:ea typeface="Georgia"/>
                          <a:cs typeface="Georgia"/>
                          <a:sym typeface="Georgia"/>
                        </a:rPr>
                        <a:t>$130.00</a:t>
                      </a:r>
                      <a:endParaRPr lang="en-US" sz="2000" b="1" dirty="0">
                        <a:solidFill>
                          <a:srgbClr val="0E282A"/>
                        </a:solidFill>
                        <a:latin typeface="Georgia"/>
                        <a:ea typeface="Georgia"/>
                        <a:cs typeface="Georgia"/>
                        <a:sym typeface="Georgia"/>
                      </a:endParaRP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0"/>
                  </a:ext>
                </a:extLst>
              </a:tr>
              <a:tr h="708300">
                <a:tc>
                  <a:txBody>
                    <a:bodyPr/>
                    <a:lstStyle/>
                    <a:p>
                      <a:pPr marL="0" marR="0" lvl="0" indent="0" algn="l" rtl="0">
                        <a:spcBef>
                          <a:spcPts val="0"/>
                        </a:spcBef>
                        <a:buSzPct val="25000"/>
                        <a:buNone/>
                      </a:pPr>
                      <a:r>
                        <a:rPr lang="en-US" sz="2000" b="1">
                          <a:latin typeface="Arial"/>
                          <a:ea typeface="Arial"/>
                          <a:cs typeface="Arial"/>
                          <a:sym typeface="Arial"/>
                        </a:rPr>
                        <a:t>COGS (per Unit)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2000" b="1" dirty="0">
                          <a:solidFill>
                            <a:srgbClr val="0E282A"/>
                          </a:solidFill>
                          <a:latin typeface="Georgia"/>
                          <a:ea typeface="Georgia"/>
                          <a:cs typeface="Georgia"/>
                          <a:sym typeface="Georgia"/>
                        </a:rPr>
                        <a:t>	</a:t>
                      </a:r>
                      <a:r>
                        <a:rPr lang="en-US" sz="2000" b="1" dirty="0" smtClean="0">
                          <a:solidFill>
                            <a:srgbClr val="0E282A"/>
                          </a:solidFill>
                          <a:latin typeface="Georgia"/>
                          <a:ea typeface="Georgia"/>
                          <a:cs typeface="Georgia"/>
                          <a:sym typeface="Georgia"/>
                        </a:rPr>
                        <a:t>$33.50</a:t>
                      </a:r>
                      <a:endParaRPr lang="en-US" sz="2000" b="1" dirty="0">
                        <a:solidFill>
                          <a:srgbClr val="0E282A"/>
                        </a:solidFill>
                        <a:latin typeface="Georgia"/>
                        <a:ea typeface="Georgia"/>
                        <a:cs typeface="Georgia"/>
                        <a:sym typeface="Georgia"/>
                      </a:endParaRP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819600">
                <a:tc>
                  <a:txBody>
                    <a:bodyPr/>
                    <a:lstStyle/>
                    <a:p>
                      <a:pPr marL="0" marR="0" lvl="0" indent="0" algn="l" rtl="0">
                        <a:spcBef>
                          <a:spcPts val="0"/>
                        </a:spcBef>
                        <a:buSzPct val="25000"/>
                        <a:buNone/>
                      </a:pPr>
                      <a:r>
                        <a:rPr lang="en-US" sz="2000" b="1">
                          <a:latin typeface="Arial"/>
                          <a:ea typeface="Arial"/>
                          <a:cs typeface="Arial"/>
                          <a:sym typeface="Arial"/>
                        </a:rPr>
                        <a:t>Other Variable Expenses (per Unit)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2000" b="1" dirty="0">
                          <a:solidFill>
                            <a:srgbClr val="0E282A"/>
                          </a:solidFill>
                          <a:latin typeface="Georgia"/>
                          <a:ea typeface="Georgia"/>
                          <a:cs typeface="Georgia"/>
                          <a:sym typeface="Georgia"/>
                        </a:rPr>
                        <a:t>	$</a:t>
                      </a:r>
                      <a:r>
                        <a:rPr lang="en-US" sz="2000" b="1" dirty="0" smtClean="0">
                          <a:solidFill>
                            <a:srgbClr val="0E282A"/>
                          </a:solidFill>
                          <a:latin typeface="Georgia"/>
                          <a:ea typeface="Georgia"/>
                          <a:cs typeface="Georgia"/>
                          <a:sym typeface="Georgia"/>
                        </a:rPr>
                        <a:t>5.00</a:t>
                      </a:r>
                      <a:endParaRPr lang="en-US" sz="2000" b="1" dirty="0">
                        <a:solidFill>
                          <a:srgbClr val="0E282A"/>
                        </a:solidFill>
                        <a:latin typeface="Georgia"/>
                        <a:ea typeface="Georgia"/>
                        <a:cs typeface="Georgia"/>
                        <a:sym typeface="Georgia"/>
                      </a:endParaRP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2"/>
                  </a:ext>
                </a:extLst>
              </a:tr>
              <a:tr h="789250">
                <a:tc>
                  <a:txBody>
                    <a:bodyPr/>
                    <a:lstStyle/>
                    <a:p>
                      <a:pPr marL="0" marR="0" lvl="0" indent="0" algn="l" rtl="0">
                        <a:spcBef>
                          <a:spcPts val="0"/>
                        </a:spcBef>
                        <a:buSzPct val="25000"/>
                        <a:buNone/>
                      </a:pPr>
                      <a:r>
                        <a:rPr lang="en-US" sz="2000" b="1">
                          <a:latin typeface="Arial"/>
                          <a:ea typeface="Arial"/>
                          <a:cs typeface="Arial"/>
                          <a:sym typeface="Arial"/>
                        </a:rPr>
                        <a:t>Total Variable Expenses (per Unit)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spcBef>
                          <a:spcPts val="0"/>
                        </a:spcBef>
                        <a:buSzPct val="25000"/>
                        <a:buNone/>
                      </a:pPr>
                      <a:r>
                        <a:rPr lang="en-US" sz="2000" b="1" dirty="0">
                          <a:solidFill>
                            <a:srgbClr val="0E282A"/>
                          </a:solidFill>
                          <a:latin typeface="Georgia"/>
                          <a:ea typeface="Georgia"/>
                          <a:cs typeface="Georgia"/>
                          <a:sym typeface="Georgia"/>
                        </a:rPr>
                        <a:t>	</a:t>
                      </a:r>
                      <a:r>
                        <a:rPr lang="en-US" sz="2000" b="1" dirty="0" smtClean="0">
                          <a:solidFill>
                            <a:srgbClr val="0E282A"/>
                          </a:solidFill>
                          <a:latin typeface="Georgia"/>
                          <a:ea typeface="Georgia"/>
                          <a:cs typeface="Georgia"/>
                          <a:sym typeface="Georgia"/>
                        </a:rPr>
                        <a:t>$5.00</a:t>
                      </a:r>
                      <a:endParaRPr lang="en-US" sz="2000" b="1" dirty="0">
                        <a:solidFill>
                          <a:srgbClr val="0E282A"/>
                        </a:solidFill>
                        <a:latin typeface="Georgia"/>
                        <a:ea typeface="Georgia"/>
                        <a:cs typeface="Georgia"/>
                        <a:sym typeface="Georgia"/>
                      </a:endParaRP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708300">
                <a:tc>
                  <a:txBody>
                    <a:bodyPr/>
                    <a:lstStyle/>
                    <a:p>
                      <a:pPr marL="0" marR="0" lvl="0" indent="0" algn="l" rtl="0">
                        <a:spcBef>
                          <a:spcPts val="0"/>
                        </a:spcBef>
                        <a:buSzPct val="25000"/>
                        <a:buNone/>
                      </a:pPr>
                      <a:r>
                        <a:rPr lang="en-US" sz="2000" b="1" dirty="0">
                          <a:latin typeface="Arial"/>
                          <a:ea typeface="Arial"/>
                          <a:cs typeface="Arial"/>
                          <a:sym typeface="Arial"/>
                        </a:rPr>
                        <a:t>Contribution Margin  (Gross Profit per Unit)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spcBef>
                          <a:spcPts val="0"/>
                        </a:spcBef>
                        <a:buSzPct val="25000"/>
                        <a:buNone/>
                      </a:pPr>
                      <a:r>
                        <a:rPr lang="en-US" sz="2000" b="1" dirty="0">
                          <a:solidFill>
                            <a:srgbClr val="0E282A"/>
                          </a:solidFill>
                          <a:latin typeface="Georgia"/>
                          <a:ea typeface="Georgia"/>
                          <a:cs typeface="Georgia"/>
                          <a:sym typeface="Georgia"/>
                        </a:rPr>
                        <a:t>	</a:t>
                      </a:r>
                      <a:r>
                        <a:rPr lang="en-US" sz="2000" b="1" dirty="0" smtClean="0">
                          <a:solidFill>
                            <a:srgbClr val="0E282A"/>
                          </a:solidFill>
                          <a:latin typeface="Georgia"/>
                          <a:ea typeface="Georgia"/>
                          <a:cs typeface="Georgia"/>
                          <a:sym typeface="Georgia"/>
                        </a:rPr>
                        <a:t>$31.50</a:t>
                      </a:r>
                      <a:endParaRPr lang="en-US" sz="2000" b="1" dirty="0">
                        <a:solidFill>
                          <a:srgbClr val="0E282A"/>
                        </a:solidFill>
                        <a:latin typeface="Georgia"/>
                        <a:ea typeface="Georgia"/>
                        <a:cs typeface="Georgia"/>
                        <a:sym typeface="Georgia"/>
                      </a:endParaRP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4"/>
                  </a:ext>
                </a:extLst>
              </a:tr>
            </a:tbl>
          </a:graphicData>
        </a:graphic>
      </p:graphicFrame>
      <p:sp>
        <p:nvSpPr>
          <p:cNvPr id="363" name="Shape 363"/>
          <p:cNvSpPr/>
          <p:nvPr/>
        </p:nvSpPr>
        <p:spPr>
          <a:xfrm>
            <a:off x="849312" y="1249362"/>
            <a:ext cx="2579686" cy="6477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Noto Sans Symbols"/>
              <a:buNone/>
            </a:pPr>
            <a:r>
              <a:rPr lang="en-US" sz="1800" b="1">
                <a:solidFill>
                  <a:schemeClr val="dk1"/>
                </a:solidFill>
                <a:latin typeface="Arial"/>
                <a:ea typeface="Arial"/>
                <a:cs typeface="Arial"/>
                <a:sym typeface="Arial"/>
              </a:rPr>
              <a:t>Description of One Unit of Sale:</a:t>
            </a:r>
          </a:p>
        </p:txBody>
      </p:sp>
      <p:sp>
        <p:nvSpPr>
          <p:cNvPr id="364" name="Shape 364"/>
          <p:cNvSpPr txBox="1"/>
          <p:nvPr/>
        </p:nvSpPr>
        <p:spPr>
          <a:xfrm>
            <a:off x="3419475" y="1406525"/>
            <a:ext cx="5105399" cy="369888"/>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u="sng" dirty="0" smtClean="0">
                <a:solidFill>
                  <a:srgbClr val="0E282A"/>
                </a:solidFill>
                <a:latin typeface="Georgia"/>
                <a:ea typeface="Georgia"/>
                <a:cs typeface="Georgia"/>
                <a:sym typeface="Georgia"/>
              </a:rPr>
              <a:t>$130</a:t>
            </a:r>
            <a:endParaRPr lang="en-US" sz="1800" b="1" u="sng" dirty="0">
              <a:solidFill>
                <a:srgbClr val="0E282A"/>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8552" y="392088"/>
            <a:ext cx="8160222" cy="1524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Average Monthly Fixed Expenses</a:t>
            </a:r>
          </a:p>
        </p:txBody>
      </p:sp>
      <p:graphicFrame>
        <p:nvGraphicFramePr>
          <p:cNvPr id="370" name="Shape 370"/>
          <p:cNvGraphicFramePr/>
          <p:nvPr>
            <p:extLst>
              <p:ext uri="{D42A27DB-BD31-4B8C-83A1-F6EECF244321}">
                <p14:modId xmlns:p14="http://schemas.microsoft.com/office/powerpoint/2010/main" val="1853819835"/>
              </p:ext>
            </p:extLst>
          </p:nvPr>
        </p:nvGraphicFramePr>
        <p:xfrm>
          <a:off x="587992" y="2139013"/>
          <a:ext cx="8229600" cy="4245000"/>
        </p:xfrm>
        <a:graphic>
          <a:graphicData uri="http://schemas.openxmlformats.org/drawingml/2006/table">
            <a:tbl>
              <a:tblPr>
                <a:noFill/>
                <a:tableStyleId>{5358A46E-5C6A-48A2-9261-587851D53F8A}</a:tableStyleId>
              </a:tblPr>
              <a:tblGrid>
                <a:gridCol w="45720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510675">
                <a:tc>
                  <a:txBody>
                    <a:bodyPr/>
                    <a:lstStyle/>
                    <a:p>
                      <a:pPr marL="0" marR="0" lvl="0" indent="0" algn="ctr" rtl="0">
                        <a:lnSpc>
                          <a:spcPct val="100000"/>
                        </a:lnSpc>
                        <a:spcBef>
                          <a:spcPts val="0"/>
                        </a:spcBef>
                        <a:spcAft>
                          <a:spcPts val="0"/>
                        </a:spcAft>
                        <a:buClr>
                          <a:schemeClr val="lt1"/>
                        </a:buClr>
                        <a:buSzPct val="25000"/>
                        <a:buFont typeface="Arial"/>
                        <a:buNone/>
                      </a:pPr>
                      <a:r>
                        <a:rPr lang="en-US" sz="2000" b="1" dirty="0">
                          <a:solidFill>
                            <a:schemeClr val="lt1"/>
                          </a:solidFill>
                          <a:latin typeface="Arial"/>
                          <a:ea typeface="Arial"/>
                          <a:cs typeface="Arial"/>
                          <a:sym typeface="Arial"/>
                        </a:rPr>
                        <a:t>Fixed Expense</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2000" b="1" dirty="0">
                          <a:solidFill>
                            <a:schemeClr val="lt1"/>
                          </a:solidFill>
                          <a:latin typeface="Arial"/>
                          <a:ea typeface="Arial"/>
                          <a:cs typeface="Arial"/>
                          <a:sym typeface="Arial"/>
                        </a:rPr>
                        <a:t>Average Monthly Expense*</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Insurance</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$1,200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Salaries of Employees</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$2,500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Advertising</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$1,000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3"/>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Interest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Depreciation</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$200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5"/>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Utilities (Gas, Electric, Telephone)</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$800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6"/>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Rent</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$ 2,000</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7"/>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Other Fixed Expenses</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______</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8"/>
                  </a:ext>
                </a:extLst>
              </a:tr>
              <a:tr h="414925">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Total Average Monthly Fixed Expenses</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580A09"/>
                        </a:buClr>
                        <a:buSzPct val="25000"/>
                        <a:buFont typeface="Georgia"/>
                        <a:buNone/>
                      </a:pPr>
                      <a:r>
                        <a:rPr lang="en-US" sz="1800" b="1" i="0" u="none" strike="noStrike" cap="none" dirty="0">
                          <a:solidFill>
                            <a:srgbClr val="580A09"/>
                          </a:solidFill>
                          <a:latin typeface="Georgia"/>
                          <a:ea typeface="Georgia"/>
                          <a:cs typeface="Georgia"/>
                          <a:sym typeface="Georgia"/>
                        </a:rPr>
                        <a:t>	$7,750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9"/>
                  </a:ext>
                </a:extLst>
              </a:tr>
            </a:tbl>
          </a:graphicData>
        </a:graphic>
      </p:graphicFrame>
      <p:sp>
        <p:nvSpPr>
          <p:cNvPr id="371" name="Shape 371"/>
          <p:cNvSpPr/>
          <p:nvPr/>
        </p:nvSpPr>
        <p:spPr>
          <a:xfrm>
            <a:off x="1643063" y="6421994"/>
            <a:ext cx="5791200" cy="369888"/>
          </a:xfrm>
          <a:prstGeom prst="rect">
            <a:avLst/>
          </a:prstGeom>
          <a:noFill/>
          <a:ln>
            <a:noFill/>
          </a:ln>
        </p:spPr>
        <p:txBody>
          <a:bodyPr lIns="91425" tIns="45700" rIns="91425" bIns="45700" anchor="t" anchorCtr="0">
            <a:noAutofit/>
          </a:bodyPr>
          <a:lstStyle/>
          <a:p>
            <a:pPr marL="168275" marR="0" lvl="0" indent="-168275" algn="l" rtl="0">
              <a:spcBef>
                <a:spcPts val="0"/>
              </a:spcBef>
              <a:buClr>
                <a:schemeClr val="dk1"/>
              </a:buClr>
              <a:buSzPct val="25000"/>
              <a:buFont typeface="Noto Sans Symbols"/>
              <a:buNone/>
            </a:pPr>
            <a:r>
              <a:rPr lang="en-US" sz="1800" dirty="0">
                <a:solidFill>
                  <a:schemeClr val="dk1"/>
                </a:solidFill>
                <a:latin typeface="Georgia"/>
                <a:ea typeface="Georgia"/>
                <a:cs typeface="Georgia"/>
                <a:sym typeface="Georgia"/>
              </a:rPr>
              <a:t>* </a:t>
            </a:r>
            <a:r>
              <a:rPr lang="en-US" sz="1600" i="1" dirty="0">
                <a:solidFill>
                  <a:schemeClr val="dk1"/>
                </a:solidFill>
                <a:latin typeface="Georgia"/>
                <a:ea typeface="Georgia"/>
                <a:cs typeface="Georgia"/>
                <a:sym typeface="Georgia"/>
              </a:rPr>
              <a:t>Numbers are rounded to the nearest dollar throughout.</a:t>
            </a:r>
            <a:r>
              <a:rPr lang="en-US" sz="1600" i="1" dirty="0">
                <a:solidFill>
                  <a:schemeClr val="dk1"/>
                </a:solidFill>
                <a:latin typeface="Arial"/>
                <a:ea typeface="Arial"/>
                <a:cs typeface="Arial"/>
                <a:sym typeface="Aria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325562"/>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Time-Management Plan</a:t>
            </a:r>
            <a:b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br>
            <a:r>
              <a:rPr lang="en-US" sz="2800" b="0" i="1"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Schedule for a Typical Week</a:t>
            </a:r>
            <a:r>
              <a:rPr lang="en-US" sz="1400" b="0" i="1" u="none" strike="noStrike" cap="none" dirty="0">
                <a:solidFill>
                  <a:srgbClr val="008000"/>
                </a:solidFill>
                <a:latin typeface="Century Gothic"/>
                <a:ea typeface="Century Gothic"/>
                <a:cs typeface="Century Gothic"/>
                <a:sym typeface="Century Gothic"/>
              </a:rPr>
              <a:t/>
            </a:r>
            <a:br>
              <a:rPr lang="en-US" sz="1400" b="0" i="1" u="none" strike="noStrike" cap="none" dirty="0">
                <a:solidFill>
                  <a:srgbClr val="008000"/>
                </a:solidFill>
                <a:latin typeface="Century Gothic"/>
                <a:ea typeface="Century Gothic"/>
                <a:cs typeface="Century Gothic"/>
                <a:sym typeface="Century Gothic"/>
              </a:rPr>
            </a:br>
            <a:endParaRPr lang="en-US" sz="1400" b="0" i="1" u="none" strike="noStrike" cap="none" dirty="0">
              <a:solidFill>
                <a:srgbClr val="008000"/>
              </a:solidFill>
              <a:latin typeface="Century Gothic"/>
              <a:ea typeface="Century Gothic"/>
              <a:cs typeface="Century Gothic"/>
              <a:sym typeface="Century Gothic"/>
            </a:endParaRPr>
          </a:p>
        </p:txBody>
      </p:sp>
      <p:sp>
        <p:nvSpPr>
          <p:cNvPr id="377" name="Shape 377"/>
          <p:cNvSpPr txBox="1"/>
          <p:nvPr/>
        </p:nvSpPr>
        <p:spPr>
          <a:xfrm>
            <a:off x="1981200" y="1524000"/>
            <a:ext cx="5029199" cy="369888"/>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Noto Sans Symbols"/>
              <a:buNone/>
            </a:pPr>
            <a:r>
              <a:rPr lang="en-US" sz="1800" b="1" dirty="0">
                <a:solidFill>
                  <a:schemeClr val="dk1"/>
                </a:solidFill>
                <a:latin typeface="Arial"/>
                <a:ea typeface="Arial"/>
                <a:cs typeface="Arial"/>
                <a:sym typeface="Arial"/>
              </a:rPr>
              <a:t>Total Hours in a Week = 168</a:t>
            </a:r>
          </a:p>
        </p:txBody>
      </p:sp>
      <p:graphicFrame>
        <p:nvGraphicFramePr>
          <p:cNvPr id="4" name="Chart 3"/>
          <p:cNvGraphicFramePr/>
          <p:nvPr>
            <p:extLst>
              <p:ext uri="{D42A27DB-BD31-4B8C-83A1-F6EECF244321}">
                <p14:modId xmlns:p14="http://schemas.microsoft.com/office/powerpoint/2010/main" val="155483512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 xmlns:a16="http://schemas.microsoft.com/office/drawing/2014/main" id="{A855748B-36B4-4263-9CA7-C8755E11E0A7}"/>
              </a:ext>
            </a:extLst>
          </p:cNvPr>
          <p:cNvGraphicFramePr>
            <a:graphicFrameLocks/>
          </p:cNvGraphicFramePr>
          <p:nvPr>
            <p:extLst>
              <p:ext uri="{D42A27DB-BD31-4B8C-83A1-F6EECF244321}">
                <p14:modId xmlns:p14="http://schemas.microsoft.com/office/powerpoint/2010/main" val="2552912102"/>
              </p:ext>
            </p:extLst>
          </p:nvPr>
        </p:nvGraphicFramePr>
        <p:xfrm>
          <a:off x="1413481" y="2156201"/>
          <a:ext cx="6055282" cy="44271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642582" y="523142"/>
            <a:ext cx="6554867" cy="1524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Monthly Break-Even Units</a:t>
            </a:r>
          </a:p>
        </p:txBody>
      </p:sp>
      <p:sp>
        <p:nvSpPr>
          <p:cNvPr id="394" name="Shape 394"/>
          <p:cNvSpPr txBox="1"/>
          <p:nvPr/>
        </p:nvSpPr>
        <p:spPr>
          <a:xfrm>
            <a:off x="533400" y="2588526"/>
            <a:ext cx="7467600" cy="1846996"/>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Noto Sans Symbols"/>
              <a:buNone/>
            </a:pPr>
            <a:r>
              <a:rPr lang="en-US" sz="2400" dirty="0">
                <a:solidFill>
                  <a:schemeClr val="tx1"/>
                </a:solidFill>
                <a:sym typeface="Arial"/>
              </a:rPr>
              <a:t>In an average month, the company will begin to make a profit after selling </a:t>
            </a:r>
            <a:r>
              <a:rPr lang="en-US" sz="2400" dirty="0" smtClean="0">
                <a:solidFill>
                  <a:schemeClr val="tx1"/>
                </a:solidFill>
              </a:rPr>
              <a:t>2500 </a:t>
            </a:r>
            <a:r>
              <a:rPr lang="en-US" sz="2400" dirty="0" smtClean="0">
                <a:solidFill>
                  <a:schemeClr val="tx1"/>
                </a:solidFill>
                <a:sym typeface="Arial"/>
              </a:rPr>
              <a:t>units, which will take 26 years if we do it at a rate of 100 units per year. </a:t>
            </a:r>
            <a:endParaRPr lang="en-US" sz="2400" dirty="0">
              <a:solidFill>
                <a:schemeClr val="tx1"/>
              </a:solidFill>
              <a:sym typeface="Arial"/>
            </a:endParaRPr>
          </a:p>
        </p:txBody>
      </p:sp>
      <p:sp>
        <p:nvSpPr>
          <p:cNvPr id="397" name="Shape 397"/>
          <p:cNvSpPr txBox="1"/>
          <p:nvPr/>
        </p:nvSpPr>
        <p:spPr>
          <a:xfrm>
            <a:off x="4038600" y="1785938"/>
            <a:ext cx="457200" cy="584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3200" b="1" i="1" dirty="0">
              <a:solidFill>
                <a:srgbClr val="0E282A"/>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13881" y="293309"/>
            <a:ext cx="6554867" cy="1876067"/>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Monthly Sales Projections</a:t>
            </a:r>
            <a:b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br>
            <a:r>
              <a:rPr lang="en-US" sz="2800" b="0" i="1"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First Year </a:t>
            </a:r>
          </a:p>
        </p:txBody>
      </p:sp>
      <p:sp>
        <p:nvSpPr>
          <p:cNvPr id="385" name="Shape 385"/>
          <p:cNvSpPr txBox="1"/>
          <p:nvPr/>
        </p:nvSpPr>
        <p:spPr>
          <a:xfrm>
            <a:off x="7054850" y="2644775"/>
            <a:ext cx="1371599" cy="36671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Noto Sans Symbols"/>
              <a:buNone/>
            </a:pPr>
            <a:endParaRPr sz="1800" dirty="0">
              <a:solidFill>
                <a:schemeClr val="lt1"/>
              </a:solidFill>
              <a:latin typeface="Arial"/>
              <a:ea typeface="Arial"/>
              <a:cs typeface="Arial"/>
              <a:sym typeface="Arial"/>
            </a:endParaRPr>
          </a:p>
        </p:txBody>
      </p:sp>
      <p:graphicFrame>
        <p:nvGraphicFramePr>
          <p:cNvPr id="10" name="Chart 9">
            <a:extLst/>
          </p:cNvPr>
          <p:cNvGraphicFramePr>
            <a:graphicFrameLocks/>
          </p:cNvGraphicFramePr>
          <p:nvPr>
            <p:extLst>
              <p:ext uri="{D42A27DB-BD31-4B8C-83A1-F6EECF244321}">
                <p14:modId xmlns:p14="http://schemas.microsoft.com/office/powerpoint/2010/main" val="3258987302"/>
              </p:ext>
            </p:extLst>
          </p:nvPr>
        </p:nvGraphicFramePr>
        <p:xfrm>
          <a:off x="1600200" y="2295867"/>
          <a:ext cx="6140449" cy="3922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152400" y="114300"/>
            <a:ext cx="8229600" cy="1741796"/>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1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Projected Yearly Income Statement</a:t>
            </a:r>
            <a:br>
              <a:rPr lang="en-US" sz="41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br>
            <a:r>
              <a:rPr lang="en-US" sz="2800" b="0" i="1"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First Year</a:t>
            </a:r>
          </a:p>
        </p:txBody>
      </p:sp>
      <p:graphicFrame>
        <p:nvGraphicFramePr>
          <p:cNvPr id="403" name="Shape 403"/>
          <p:cNvGraphicFramePr/>
          <p:nvPr>
            <p:extLst>
              <p:ext uri="{D42A27DB-BD31-4B8C-83A1-F6EECF244321}">
                <p14:modId xmlns:p14="http://schemas.microsoft.com/office/powerpoint/2010/main" val="1976265625"/>
              </p:ext>
            </p:extLst>
          </p:nvPr>
        </p:nvGraphicFramePr>
        <p:xfrm>
          <a:off x="917812" y="2198427"/>
          <a:ext cx="7080250" cy="4111550"/>
        </p:xfrm>
        <a:graphic>
          <a:graphicData uri="http://schemas.openxmlformats.org/drawingml/2006/table">
            <a:tbl>
              <a:tblPr>
                <a:noFill/>
                <a:tableStyleId>{5358A46E-5C6A-48A2-9261-587851D53F8A}</a:tableStyleId>
              </a:tblPr>
              <a:tblGrid>
                <a:gridCol w="3079425">
                  <a:extLst>
                    <a:ext uri="{9D8B030D-6E8A-4147-A177-3AD203B41FA5}">
                      <a16:colId xmlns="" xmlns:a16="http://schemas.microsoft.com/office/drawing/2014/main" val="20000"/>
                    </a:ext>
                  </a:extLst>
                </a:gridCol>
                <a:gridCol w="2324300">
                  <a:extLst>
                    <a:ext uri="{9D8B030D-6E8A-4147-A177-3AD203B41FA5}">
                      <a16:colId xmlns="" xmlns:a16="http://schemas.microsoft.com/office/drawing/2014/main" val="20001"/>
                    </a:ext>
                  </a:extLst>
                </a:gridCol>
                <a:gridCol w="1676525">
                  <a:extLst>
                    <a:ext uri="{9D8B030D-6E8A-4147-A177-3AD203B41FA5}">
                      <a16:colId xmlns="" xmlns:a16="http://schemas.microsoft.com/office/drawing/2014/main" val="20002"/>
                    </a:ext>
                  </a:extLst>
                </a:gridCol>
              </a:tblGrid>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Selling Price per Unit</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$130.00</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0"/>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Number of Units Sold</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100</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1"/>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Total Sales </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$13,000</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2"/>
                  </a:ext>
                </a:extLst>
              </a:tr>
              <a:tr h="518150">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	Variable Expenses</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$500.00</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3"/>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Contribution Margin</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4"/>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	Fixed Operating Expenses</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$105.00</a:t>
                      </a: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sng"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5"/>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Pre-Tax Profit </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sng"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a:t>
                      </a:r>
                      <a:r>
                        <a:rPr lang="en-US" sz="1800" b="1" i="0" u="none" strike="noStrike" cap="none" dirty="0" smtClean="0">
                          <a:solidFill>
                            <a:srgbClr val="0E282A"/>
                          </a:solidFill>
                          <a:latin typeface="Georgia"/>
                          <a:ea typeface="Georgia"/>
                          <a:cs typeface="Georgia"/>
                          <a:sym typeface="Georgia"/>
                        </a:rPr>
                        <a:t>$12,395</a:t>
                      </a:r>
                      <a:endParaRPr lang="en-US"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6"/>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	Taxes @ 15% </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	</a:t>
                      </a:r>
                      <a:r>
                        <a:rPr lang="en-US" sz="1800" b="1" i="0" u="none" strike="noStrike" cap="none" dirty="0" smtClean="0">
                          <a:solidFill>
                            <a:srgbClr val="0E282A"/>
                          </a:solidFill>
                          <a:latin typeface="Georgia"/>
                          <a:ea typeface="Georgia"/>
                          <a:cs typeface="Georgia"/>
                          <a:sym typeface="Georgia"/>
                        </a:rPr>
                        <a:t>$1,859.25</a:t>
                      </a:r>
                      <a:endParaRPr lang="en-US"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7"/>
                  </a:ext>
                </a:extLst>
              </a:tr>
              <a:tr h="449175">
                <a:tc>
                  <a:txBody>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Arial"/>
                          <a:ea typeface="Arial"/>
                          <a:cs typeface="Arial"/>
                          <a:sym typeface="Arial"/>
                        </a:rPr>
                        <a:t>Net Profit</a:t>
                      </a:r>
                    </a:p>
                  </a:txBody>
                  <a:tcPr marL="68575" marR="68575" marT="95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chemeClr val="lt1"/>
                        </a:buClr>
                        <a:buSzPct val="25000"/>
                        <a:buFont typeface="Century Gothic"/>
                        <a:buNone/>
                      </a:pPr>
                      <a:endParaRPr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800" b="1" i="0" u="none" strike="noStrike" cap="none" dirty="0" smtClean="0">
                          <a:solidFill>
                            <a:srgbClr val="0E282A"/>
                          </a:solidFill>
                          <a:latin typeface="Georgia"/>
                          <a:ea typeface="Georgia"/>
                          <a:cs typeface="Georgia"/>
                          <a:sym typeface="Georgia"/>
                        </a:rPr>
                        <a:t>$10,535.75</a:t>
                      </a:r>
                      <a:endParaRPr lang="en-US" sz="1800" b="1" i="0" u="none" strike="noStrike" cap="none" dirty="0">
                        <a:solidFill>
                          <a:srgbClr val="0E282A"/>
                        </a:solidFill>
                        <a:latin typeface="Georgia"/>
                        <a:ea typeface="Georgia"/>
                        <a:cs typeface="Georgia"/>
                        <a:sym typeface="Georgia"/>
                      </a:endParaRPr>
                    </a:p>
                  </a:txBody>
                  <a:tcPr marL="91450" marR="91450" marT="45700" marB="4570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457200" y="114300"/>
            <a:ext cx="8229600" cy="800099"/>
          </a:xfrm>
          <a:prstGeom prst="rect">
            <a:avLst/>
          </a:prstGeom>
          <a:noFill/>
          <a:ln>
            <a:noFill/>
          </a:ln>
        </p:spPr>
        <p:txBody>
          <a:bodyPr lIns="91425" tIns="45700" rIns="91425" bIns="45700" anchor="ctr" anchorCtr="0">
            <a:noAutofit/>
          </a:bodyPr>
          <a:lstStyle/>
          <a:p>
            <a:pPr marL="0" marR="0" lvl="0" indent="0" algn="ctr" rtl="0">
              <a:spcBef>
                <a:spcPts val="0"/>
              </a:spcBef>
              <a:buClr>
                <a:srgbClr val="990033"/>
              </a:buClr>
              <a:buSzPct val="25000"/>
              <a:buFont typeface="Noto Sans Symbols"/>
              <a:buNone/>
            </a:pPr>
            <a:r>
              <a:rPr lang="en-US" sz="4200" dirty="0">
                <a:solidFill>
                  <a:schemeClr val="bg1"/>
                </a:solidFill>
                <a:effectLst>
                  <a:outerShdw blurRad="38100" dist="38100" dir="2700000" algn="tl">
                    <a:srgbClr val="000000">
                      <a:alpha val="43137"/>
                    </a:srgbClr>
                  </a:outerShdw>
                </a:effectLst>
                <a:latin typeface="+mj-lt"/>
                <a:ea typeface="Corbel"/>
                <a:cs typeface="Corbel"/>
                <a:sym typeface="Corbel"/>
              </a:rPr>
              <a:t>Start-Up Investment</a:t>
            </a:r>
          </a:p>
        </p:txBody>
      </p:sp>
      <p:graphicFrame>
        <p:nvGraphicFramePr>
          <p:cNvPr id="409" name="Shape 409"/>
          <p:cNvGraphicFramePr/>
          <p:nvPr>
            <p:extLst>
              <p:ext uri="{D42A27DB-BD31-4B8C-83A1-F6EECF244321}">
                <p14:modId xmlns:p14="http://schemas.microsoft.com/office/powerpoint/2010/main" val="734528835"/>
              </p:ext>
            </p:extLst>
          </p:nvPr>
        </p:nvGraphicFramePr>
        <p:xfrm>
          <a:off x="1522411" y="900244"/>
          <a:ext cx="6129339" cy="2543370"/>
        </p:xfrm>
        <a:graphic>
          <a:graphicData uri="http://schemas.openxmlformats.org/drawingml/2006/table">
            <a:tbl>
              <a:tblPr firstRow="1" bandRow="1">
                <a:noFill/>
                <a:tableStyleId>{0C4CFE6E-D836-4F95-B36E-F8F2E37D1F0F}</a:tableStyleId>
              </a:tblPr>
              <a:tblGrid>
                <a:gridCol w="2043114">
                  <a:extLst>
                    <a:ext uri="{9D8B030D-6E8A-4147-A177-3AD203B41FA5}">
                      <a16:colId xmlns="" xmlns:a16="http://schemas.microsoft.com/office/drawing/2014/main" val="20000"/>
                    </a:ext>
                  </a:extLst>
                </a:gridCol>
                <a:gridCol w="2630507">
                  <a:extLst>
                    <a:ext uri="{9D8B030D-6E8A-4147-A177-3AD203B41FA5}">
                      <a16:colId xmlns="" xmlns:a16="http://schemas.microsoft.com/office/drawing/2014/main" val="20001"/>
                    </a:ext>
                  </a:extLst>
                </a:gridCol>
                <a:gridCol w="1455718">
                  <a:extLst>
                    <a:ext uri="{9D8B030D-6E8A-4147-A177-3AD203B41FA5}">
                      <a16:colId xmlns="" xmlns:a16="http://schemas.microsoft.com/office/drawing/2014/main" val="20002"/>
                    </a:ext>
                  </a:extLst>
                </a:gridCol>
              </a:tblGrid>
              <a:tr h="396125">
                <a:tc gridSpan="3">
                  <a:txBody>
                    <a:bodyPr/>
                    <a:lstStyle/>
                    <a:p>
                      <a:pPr marL="0" marR="0" lvl="0" indent="0" algn="l" rtl="0">
                        <a:spcBef>
                          <a:spcPts val="0"/>
                        </a:spcBef>
                        <a:buSzPct val="25000"/>
                        <a:buNone/>
                      </a:pPr>
                      <a:r>
                        <a:rPr lang="en-US" sz="2000" b="1" dirty="0">
                          <a:solidFill>
                            <a:schemeClr val="lt1"/>
                          </a:solidFill>
                          <a:latin typeface="Arial"/>
                          <a:ea typeface="Arial"/>
                          <a:cs typeface="Arial"/>
                          <a:sym typeface="Arial"/>
                        </a:rPr>
                        <a:t>Start-Up Expenditures</a:t>
                      </a:r>
                    </a:p>
                  </a:txBody>
                  <a:tcPr marL="91450" marR="91450" marT="45675" marB="45675"/>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70425">
                <a:tc>
                  <a:txBody>
                    <a:bodyPr/>
                    <a:lstStyle/>
                    <a:p>
                      <a:pPr marL="0" marR="0" lvl="0" indent="0" algn="ctr" rtl="0">
                        <a:spcBef>
                          <a:spcPts val="0"/>
                        </a:spcBef>
                        <a:buSzPct val="25000"/>
                        <a:buNone/>
                      </a:pPr>
                      <a:r>
                        <a:rPr lang="en-US" sz="1400" b="1" dirty="0">
                          <a:latin typeface="Arial"/>
                          <a:ea typeface="Arial"/>
                          <a:cs typeface="Arial"/>
                          <a:sym typeface="Arial"/>
                        </a:rPr>
                        <a:t>Item</a:t>
                      </a:r>
                    </a:p>
                  </a:txBody>
                  <a:tcPr marL="91450" marR="91450" marT="45675" marB="45675"/>
                </a:tc>
                <a:tc>
                  <a:txBody>
                    <a:bodyPr/>
                    <a:lstStyle/>
                    <a:p>
                      <a:pPr marL="0" marR="0" lvl="0" indent="0" algn="ctr" rtl="0">
                        <a:spcBef>
                          <a:spcPts val="0"/>
                        </a:spcBef>
                        <a:buSzPct val="25000"/>
                        <a:buNone/>
                      </a:pPr>
                      <a:r>
                        <a:rPr lang="en-US" sz="1400" b="1" dirty="0">
                          <a:latin typeface="Arial"/>
                          <a:ea typeface="Arial"/>
                          <a:cs typeface="Arial"/>
                          <a:sym typeface="Arial"/>
                        </a:rPr>
                        <a:t>Where Will I Buy This?</a:t>
                      </a:r>
                    </a:p>
                  </a:txBody>
                  <a:tcPr marL="91450" marR="91450" marT="45675" marB="45675"/>
                </a:tc>
                <a:tc>
                  <a:txBody>
                    <a:bodyPr/>
                    <a:lstStyle/>
                    <a:p>
                      <a:pPr marL="0" marR="0" lvl="0" indent="0" algn="ctr" rtl="0">
                        <a:spcBef>
                          <a:spcPts val="0"/>
                        </a:spcBef>
                        <a:buSzPct val="25000"/>
                        <a:buNone/>
                      </a:pPr>
                      <a:r>
                        <a:rPr lang="en-US" sz="1400" b="1" dirty="0">
                          <a:latin typeface="Arial"/>
                          <a:ea typeface="Arial"/>
                          <a:cs typeface="Arial"/>
                          <a:sym typeface="Arial"/>
                        </a:rPr>
                        <a:t>Cost</a:t>
                      </a:r>
                    </a:p>
                  </a:txBody>
                  <a:tcPr marL="91450" marR="91450" marT="45675" marB="45675"/>
                </a:tc>
                <a:extLst>
                  <a:ext uri="{0D108BD9-81ED-4DB2-BD59-A6C34878D82A}">
                    <a16:rowId xmlns="" xmlns:a16="http://schemas.microsoft.com/office/drawing/2014/main" val="10001"/>
                  </a:ext>
                </a:extLst>
              </a:tr>
              <a:tr h="517875">
                <a:tc>
                  <a:txBody>
                    <a:bodyPr/>
                    <a:lstStyle/>
                    <a:p>
                      <a:pPr marL="0" marR="0" lvl="0" indent="0" algn="ctr" rtl="0">
                        <a:spcBef>
                          <a:spcPts val="0"/>
                        </a:spcBef>
                        <a:buSzPct val="25000"/>
                        <a:buNone/>
                      </a:pPr>
                      <a:r>
                        <a:rPr lang="en-US" sz="1400" b="1" dirty="0">
                          <a:solidFill>
                            <a:srgbClr val="0E282A"/>
                          </a:solidFill>
                          <a:latin typeface="Georgia"/>
                          <a:ea typeface="Georgia"/>
                          <a:cs typeface="Georgia"/>
                          <a:sym typeface="Georgia"/>
                        </a:rPr>
                        <a:t>Rent</a:t>
                      </a:r>
                    </a:p>
                  </a:txBody>
                  <a:tcPr marL="91450" marR="91450" marT="45675" marB="45675"/>
                </a:tc>
                <a:tc>
                  <a:txBody>
                    <a:bodyPr/>
                    <a:lstStyle/>
                    <a:p>
                      <a:pPr marL="0" marR="0" lvl="0" indent="0" algn="ctr" rtl="0">
                        <a:spcBef>
                          <a:spcPts val="0"/>
                        </a:spcBef>
                        <a:buSzPct val="25000"/>
                        <a:buNone/>
                      </a:pPr>
                      <a:r>
                        <a:rPr lang="en-US" sz="1400" b="1" dirty="0">
                          <a:solidFill>
                            <a:srgbClr val="0E282A"/>
                          </a:solidFill>
                          <a:latin typeface="Georgia"/>
                          <a:ea typeface="Georgia"/>
                          <a:cs typeface="Georgia"/>
                          <a:sym typeface="Georgia"/>
                        </a:rPr>
                        <a:t>Online Store</a:t>
                      </a:r>
                      <a:endParaRPr sz="1400" b="1" dirty="0">
                        <a:solidFill>
                          <a:srgbClr val="0E282A"/>
                        </a:solidFill>
                        <a:latin typeface="Georgia"/>
                        <a:ea typeface="Georgia"/>
                        <a:cs typeface="Georgia"/>
                        <a:sym typeface="Georgia"/>
                      </a:endParaRPr>
                    </a:p>
                  </a:txBody>
                  <a:tcPr marL="91450" marR="91450" marT="45675" marB="45675"/>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$8/</a:t>
                      </a:r>
                      <a:r>
                        <a:rPr lang="en-US" sz="1400" b="1" dirty="0" err="1">
                          <a:solidFill>
                            <a:srgbClr val="0E282A"/>
                          </a:solidFill>
                          <a:latin typeface="Georgia"/>
                          <a:ea typeface="Georgia"/>
                          <a:cs typeface="Georgia"/>
                          <a:sym typeface="Georgia"/>
                        </a:rPr>
                        <a:t>mo</a:t>
                      </a:r>
                      <a:r>
                        <a:rPr lang="en-US" sz="1400" b="1" baseline="0" dirty="0">
                          <a:solidFill>
                            <a:srgbClr val="0E282A"/>
                          </a:solidFill>
                          <a:latin typeface="Georgia"/>
                          <a:ea typeface="Georgia"/>
                          <a:cs typeface="Georgia"/>
                          <a:sym typeface="Georgia"/>
                        </a:rPr>
                        <a:t> a </a:t>
                      </a:r>
                      <a:r>
                        <a:rPr lang="en-US" sz="1400" b="1" baseline="0" dirty="0" smtClean="0">
                          <a:solidFill>
                            <a:srgbClr val="0E282A"/>
                          </a:solidFill>
                          <a:latin typeface="Georgia"/>
                          <a:ea typeface="Georgia"/>
                          <a:cs typeface="Georgia"/>
                          <a:sym typeface="Georgia"/>
                        </a:rPr>
                        <a:t>year ($96)</a:t>
                      </a:r>
                      <a:endParaRPr lang="en-US" sz="1400" b="1" dirty="0">
                        <a:solidFill>
                          <a:srgbClr val="0E282A"/>
                        </a:solidFill>
                        <a:latin typeface="Georgia"/>
                        <a:ea typeface="Georgia"/>
                        <a:cs typeface="Georgia"/>
                        <a:sym typeface="Georgia"/>
                      </a:endParaRPr>
                    </a:p>
                  </a:txBody>
                  <a:tcPr marL="91450" marR="91450" marT="45675" marB="45675"/>
                </a:tc>
                <a:extLst>
                  <a:ext uri="{0D108BD9-81ED-4DB2-BD59-A6C34878D82A}">
                    <a16:rowId xmlns="" xmlns:a16="http://schemas.microsoft.com/office/drawing/2014/main" val="10002"/>
                  </a:ext>
                </a:extLst>
              </a:tr>
              <a:tr h="517875">
                <a:tc>
                  <a:txBody>
                    <a:bodyPr/>
                    <a:lstStyle/>
                    <a:p>
                      <a:pPr marL="0" marR="0" lvl="0" indent="0" algn="ctr" rtl="0">
                        <a:spcBef>
                          <a:spcPts val="0"/>
                        </a:spcBef>
                        <a:buSzPct val="25000"/>
                        <a:buNone/>
                      </a:pPr>
                      <a:r>
                        <a:rPr lang="en-US" sz="1400" b="1" dirty="0">
                          <a:solidFill>
                            <a:srgbClr val="0E282A"/>
                          </a:solidFill>
                          <a:latin typeface="Georgia"/>
                          <a:ea typeface="Georgia"/>
                          <a:cs typeface="Georgia"/>
                          <a:sym typeface="Georgia"/>
                        </a:rPr>
                        <a:t>Buy</a:t>
                      </a:r>
                      <a:endParaRPr sz="1400" b="1" dirty="0">
                        <a:solidFill>
                          <a:srgbClr val="0E282A"/>
                        </a:solidFill>
                        <a:latin typeface="Georgia"/>
                        <a:ea typeface="Georgia"/>
                        <a:cs typeface="Georgia"/>
                        <a:sym typeface="Georgia"/>
                      </a:endParaRPr>
                    </a:p>
                  </a:txBody>
                  <a:tcPr marL="91450" marR="91450" marT="45675" marB="45675"/>
                </a:tc>
                <a:tc>
                  <a:txBody>
                    <a:bodyPr/>
                    <a:lstStyle/>
                    <a:p>
                      <a:pPr marL="0" marR="0" lvl="0" indent="0" algn="ctr" rtl="0">
                        <a:spcBef>
                          <a:spcPts val="0"/>
                        </a:spcBef>
                        <a:buSzPct val="25000"/>
                        <a:buNone/>
                      </a:pPr>
                      <a:r>
                        <a:rPr lang="en-US" sz="1400" b="1" dirty="0">
                          <a:solidFill>
                            <a:srgbClr val="0E282A"/>
                          </a:solidFill>
                          <a:latin typeface="Georgia"/>
                          <a:ea typeface="Georgia"/>
                          <a:cs typeface="Georgia"/>
                          <a:sym typeface="Georgia"/>
                        </a:rPr>
                        <a:t>Store</a:t>
                      </a:r>
                      <a:endParaRPr sz="1400" b="1" dirty="0">
                        <a:solidFill>
                          <a:srgbClr val="0E282A"/>
                        </a:solidFill>
                        <a:latin typeface="Georgia"/>
                        <a:ea typeface="Georgia"/>
                        <a:cs typeface="Georgia"/>
                        <a:sym typeface="Georgia"/>
                      </a:endParaRPr>
                    </a:p>
                  </a:txBody>
                  <a:tcPr marL="91450" marR="91450" marT="45675" marB="45675"/>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$327,00</a:t>
                      </a:r>
                      <a:endParaRPr sz="1400" b="1" dirty="0">
                        <a:solidFill>
                          <a:srgbClr val="0E282A"/>
                        </a:solidFill>
                        <a:latin typeface="Georgia"/>
                        <a:ea typeface="Georgia"/>
                        <a:cs typeface="Georgia"/>
                        <a:sym typeface="Georgia"/>
                      </a:endParaRPr>
                    </a:p>
                  </a:txBody>
                  <a:tcPr marL="91450" marR="91450" marT="45675" marB="45675"/>
                </a:tc>
                <a:extLst>
                  <a:ext uri="{0D108BD9-81ED-4DB2-BD59-A6C34878D82A}">
                    <a16:rowId xmlns="" xmlns:a16="http://schemas.microsoft.com/office/drawing/2014/main" val="10003"/>
                  </a:ext>
                </a:extLst>
              </a:tr>
              <a:tr h="370425">
                <a:tc>
                  <a:txBody>
                    <a:bodyPr/>
                    <a:lstStyle/>
                    <a:p>
                      <a:pPr marL="0" marR="0" lvl="0" indent="0" algn="ctr" rtl="0">
                        <a:lnSpc>
                          <a:spcPct val="100000"/>
                        </a:lnSpc>
                        <a:spcBef>
                          <a:spcPts val="0"/>
                        </a:spcBef>
                        <a:spcAft>
                          <a:spcPts val="0"/>
                        </a:spcAft>
                        <a:buClr>
                          <a:srgbClr val="0E282A"/>
                        </a:buClr>
                        <a:buSzPct val="25000"/>
                        <a:buFont typeface="Georgia"/>
                        <a:buNone/>
                      </a:pPr>
                      <a:r>
                        <a:rPr lang="en-US" sz="1400" b="1" dirty="0">
                          <a:solidFill>
                            <a:srgbClr val="0E282A"/>
                          </a:solidFill>
                          <a:latin typeface="Georgia"/>
                          <a:ea typeface="Georgia"/>
                          <a:cs typeface="Georgia"/>
                          <a:sym typeface="Georgia"/>
                        </a:rPr>
                        <a:t>Initial Inventory</a:t>
                      </a:r>
                    </a:p>
                  </a:txBody>
                  <a:tcPr marL="91450" marR="91450" marT="45675" marB="45675"/>
                </a:tc>
                <a:tc>
                  <a:txBody>
                    <a:bodyPr/>
                    <a:lstStyle/>
                    <a:p>
                      <a:pPr marL="0" marR="0" lvl="0" indent="0" algn="ctr" rtl="0">
                        <a:lnSpc>
                          <a:spcPct val="100000"/>
                        </a:lnSpc>
                        <a:spcBef>
                          <a:spcPts val="0"/>
                        </a:spcBef>
                        <a:spcAft>
                          <a:spcPts val="0"/>
                        </a:spcAft>
                        <a:buClr>
                          <a:schemeClr val="lt1"/>
                        </a:buClr>
                        <a:buSzPct val="25000"/>
                        <a:buFont typeface="Century Gothic"/>
                        <a:buNone/>
                      </a:pPr>
                      <a:r>
                        <a:rPr lang="en-US" sz="1400" b="1" dirty="0">
                          <a:solidFill>
                            <a:srgbClr val="0E282A"/>
                          </a:solidFill>
                          <a:latin typeface="Georgia"/>
                          <a:ea typeface="Georgia"/>
                          <a:cs typeface="Georgia"/>
                          <a:sym typeface="Georgia"/>
                        </a:rPr>
                        <a:t>Personally</a:t>
                      </a:r>
                      <a:endParaRPr sz="1400" b="1" dirty="0">
                        <a:solidFill>
                          <a:srgbClr val="0E282A"/>
                        </a:solidFill>
                        <a:latin typeface="Georgia"/>
                        <a:ea typeface="Georgia"/>
                        <a:cs typeface="Georgia"/>
                        <a:sym typeface="Georgia"/>
                      </a:endParaRPr>
                    </a:p>
                  </a:txBody>
                  <a:tcPr marL="91450" marR="91450" marT="45675" marB="45675"/>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$105.00</a:t>
                      </a:r>
                    </a:p>
                  </a:txBody>
                  <a:tcPr marL="91450" marR="91450" marT="45675" marB="45675"/>
                </a:tc>
                <a:extLst>
                  <a:ext uri="{0D108BD9-81ED-4DB2-BD59-A6C34878D82A}">
                    <a16:rowId xmlns="" xmlns:a16="http://schemas.microsoft.com/office/drawing/2014/main" val="10004"/>
                  </a:ext>
                </a:extLst>
              </a:tr>
              <a:tr h="370425">
                <a:tc gridSpan="2">
                  <a:txBody>
                    <a:bodyPr/>
                    <a:lstStyle/>
                    <a:p>
                      <a:pPr marL="0" marR="0" lvl="0" indent="0" algn="r" rtl="0">
                        <a:spcBef>
                          <a:spcPts val="0"/>
                        </a:spcBef>
                        <a:buSzPct val="25000"/>
                        <a:buNone/>
                      </a:pPr>
                      <a:r>
                        <a:rPr lang="en-US" sz="1400" b="1" dirty="0">
                          <a:latin typeface="Arial"/>
                          <a:ea typeface="Arial"/>
                          <a:cs typeface="Arial"/>
                          <a:sym typeface="Arial"/>
                        </a:rPr>
                        <a:t>Total Start-Up Expenditures</a:t>
                      </a:r>
                    </a:p>
                  </a:txBody>
                  <a:tcPr marL="91450" marR="91450" marT="45675" marB="45675"/>
                </a:tc>
                <a:tc hMerge="1">
                  <a:txBody>
                    <a:bodyPr/>
                    <a:lstStyle/>
                    <a:p>
                      <a:endParaRPr lang="en-US"/>
                    </a:p>
                  </a:txBody>
                  <a:tcPr/>
                </a:tc>
                <a:tc>
                  <a:txBody>
                    <a:bodyPr/>
                    <a:lstStyle/>
                    <a:p>
                      <a:pPr marL="0" marR="0" lvl="0" indent="0" algn="l" rtl="0">
                        <a:lnSpc>
                          <a:spcPct val="100000"/>
                        </a:lnSpc>
                        <a:spcBef>
                          <a:spcPts val="0"/>
                        </a:spcBef>
                        <a:spcAft>
                          <a:spcPts val="0"/>
                        </a:spcAft>
                        <a:buClr>
                          <a:srgbClr val="0E282A"/>
                        </a:buClr>
                        <a:buSzPct val="25000"/>
                        <a:buFont typeface="Georgia"/>
                        <a:buNone/>
                      </a:pPr>
                      <a:r>
                        <a:rPr lang="en-US" sz="1400" b="1" baseline="0" dirty="0">
                          <a:solidFill>
                            <a:srgbClr val="0E282A"/>
                          </a:solidFill>
                          <a:latin typeface="Georgia"/>
                          <a:ea typeface="Georgia"/>
                          <a:cs typeface="Georgia"/>
                          <a:sym typeface="Georgia"/>
                        </a:rPr>
                        <a:t>        </a:t>
                      </a:r>
                      <a:r>
                        <a:rPr lang="en-US" sz="1400" b="1" dirty="0">
                          <a:solidFill>
                            <a:srgbClr val="0E282A"/>
                          </a:solidFill>
                          <a:latin typeface="Georgia"/>
                          <a:ea typeface="Georgia"/>
                          <a:cs typeface="Georgia"/>
                          <a:sym typeface="Georgia"/>
                        </a:rPr>
                        <a:t>$</a:t>
                      </a:r>
                      <a:r>
                        <a:rPr lang="en-US" sz="1400" b="1" dirty="0" smtClean="0">
                          <a:solidFill>
                            <a:srgbClr val="0E282A"/>
                          </a:solidFill>
                          <a:latin typeface="Georgia"/>
                          <a:ea typeface="Georgia"/>
                          <a:cs typeface="Georgia"/>
                          <a:sym typeface="Georgia"/>
                        </a:rPr>
                        <a:t>327,113</a:t>
                      </a:r>
                      <a:endParaRPr lang="en-US" sz="1400" b="1" dirty="0">
                        <a:solidFill>
                          <a:srgbClr val="0E282A"/>
                        </a:solidFill>
                        <a:latin typeface="Georgia"/>
                        <a:ea typeface="Georgia"/>
                        <a:cs typeface="Georgia"/>
                        <a:sym typeface="Georgia"/>
                      </a:endParaRPr>
                    </a:p>
                  </a:txBody>
                  <a:tcPr marL="91450" marR="91450" marT="45675" marB="45675"/>
                </a:tc>
                <a:extLst>
                  <a:ext uri="{0D108BD9-81ED-4DB2-BD59-A6C34878D82A}">
                    <a16:rowId xmlns="" xmlns:a16="http://schemas.microsoft.com/office/drawing/2014/main" val="10005"/>
                  </a:ext>
                </a:extLst>
              </a:tr>
            </a:tbl>
          </a:graphicData>
        </a:graphic>
      </p:graphicFrame>
      <p:graphicFrame>
        <p:nvGraphicFramePr>
          <p:cNvPr id="410" name="Shape 410"/>
          <p:cNvGraphicFramePr/>
          <p:nvPr>
            <p:extLst>
              <p:ext uri="{D42A27DB-BD31-4B8C-83A1-F6EECF244321}">
                <p14:modId xmlns:p14="http://schemas.microsoft.com/office/powerpoint/2010/main" val="3495155518"/>
              </p:ext>
            </p:extLst>
          </p:nvPr>
        </p:nvGraphicFramePr>
        <p:xfrm>
          <a:off x="1524000" y="3457575"/>
          <a:ext cx="6096000" cy="1262075"/>
        </p:xfrm>
        <a:graphic>
          <a:graphicData uri="http://schemas.openxmlformats.org/drawingml/2006/table">
            <a:tbl>
              <a:tblPr firstRow="1" bandRow="1">
                <a:noFill/>
                <a:tableStyleId>{0C4CFE6E-D836-4F95-B36E-F8F2E37D1F0F}</a:tableStyleId>
              </a:tblPr>
              <a:tblGrid>
                <a:gridCol w="40640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tblGrid>
              <a:tr h="439467">
                <a:tc gridSpan="2">
                  <a:txBody>
                    <a:bodyPr/>
                    <a:lstStyle/>
                    <a:p>
                      <a:pPr marL="0" marR="0" lvl="0" indent="0" algn="l" rtl="0">
                        <a:spcBef>
                          <a:spcPts val="0"/>
                        </a:spcBef>
                        <a:buSzPct val="25000"/>
                        <a:buNone/>
                      </a:pPr>
                      <a:r>
                        <a:rPr lang="en-US" sz="2000" b="1" dirty="0">
                          <a:solidFill>
                            <a:schemeClr val="lt1"/>
                          </a:solidFill>
                          <a:latin typeface="Arial"/>
                          <a:ea typeface="Arial"/>
                          <a:cs typeface="Arial"/>
                          <a:sym typeface="Arial"/>
                        </a:rPr>
                        <a:t>Cash Reserves</a:t>
                      </a:r>
                    </a:p>
                  </a:txBody>
                  <a:tcPr marL="91450" marR="91450" marT="45725" marB="45725"/>
                </a:tc>
                <a:tc hMerge="1">
                  <a:txBody>
                    <a:bodyPr/>
                    <a:lstStyle/>
                    <a:p>
                      <a:endParaRPr lang="en-US"/>
                    </a:p>
                  </a:txBody>
                  <a:tcPr/>
                </a:tc>
                <a:extLst>
                  <a:ext uri="{0D108BD9-81ED-4DB2-BD59-A6C34878D82A}">
                    <a16:rowId xmlns="" xmlns:a16="http://schemas.microsoft.com/office/drawing/2014/main" val="10000"/>
                  </a:ext>
                </a:extLst>
              </a:tr>
              <a:tr h="411304">
                <a:tc>
                  <a:txBody>
                    <a:bodyPr/>
                    <a:lstStyle/>
                    <a:p>
                      <a:pPr marL="0" marR="0" lvl="0" indent="0" algn="l" rtl="0">
                        <a:spcBef>
                          <a:spcPts val="0"/>
                        </a:spcBef>
                        <a:buSzPct val="25000"/>
                        <a:buNone/>
                      </a:pPr>
                      <a:r>
                        <a:rPr lang="en-US" sz="1400" b="1" dirty="0">
                          <a:latin typeface="Arial"/>
                          <a:ea typeface="Arial"/>
                          <a:cs typeface="Arial"/>
                          <a:sym typeface="Arial"/>
                        </a:rPr>
                        <a:t>Emergency Fund</a:t>
                      </a:r>
                    </a:p>
                  </a:txBody>
                  <a:tcPr marL="91450" marR="91450" marT="45725" marB="45725"/>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a:t>
                      </a:r>
                      <a:r>
                        <a:rPr lang="en-US" sz="1400" b="1" dirty="0" smtClean="0">
                          <a:solidFill>
                            <a:srgbClr val="0E282A"/>
                          </a:solidFill>
                          <a:latin typeface="Georgia"/>
                          <a:ea typeface="Georgia"/>
                          <a:cs typeface="Georgia"/>
                          <a:sym typeface="Georgia"/>
                        </a:rPr>
                        <a:t>$1,000.00</a:t>
                      </a:r>
                      <a:endParaRPr lang="en-US" sz="1400" b="1" dirty="0">
                        <a:solidFill>
                          <a:srgbClr val="0E282A"/>
                        </a:solidFill>
                        <a:latin typeface="Georgia"/>
                        <a:ea typeface="Georgia"/>
                        <a:cs typeface="Georgia"/>
                        <a:sym typeface="Georgia"/>
                      </a:endParaRPr>
                    </a:p>
                  </a:txBody>
                  <a:tcPr marL="91450" marR="91450" marT="45725" marB="45725"/>
                </a:tc>
                <a:extLst>
                  <a:ext uri="{0D108BD9-81ED-4DB2-BD59-A6C34878D82A}">
                    <a16:rowId xmlns="" xmlns:a16="http://schemas.microsoft.com/office/drawing/2014/main" val="10001"/>
                  </a:ext>
                </a:extLst>
              </a:tr>
              <a:tr h="411304">
                <a:tc>
                  <a:txBody>
                    <a:bodyPr/>
                    <a:lstStyle/>
                    <a:p>
                      <a:pPr marL="0" marR="0" lvl="0" indent="0" algn="l" rtl="0">
                        <a:spcBef>
                          <a:spcPts val="0"/>
                        </a:spcBef>
                        <a:buSzPct val="25000"/>
                        <a:buNone/>
                      </a:pPr>
                      <a:r>
                        <a:rPr lang="en-US" sz="1400" b="1" dirty="0">
                          <a:latin typeface="Arial"/>
                          <a:ea typeface="Arial"/>
                          <a:cs typeface="Arial"/>
                          <a:sym typeface="Arial"/>
                        </a:rPr>
                        <a:t>Reserve for Fixed Expenses</a:t>
                      </a:r>
                    </a:p>
                  </a:txBody>
                  <a:tcPr marL="91450" marR="91450" marT="45725" marB="45725"/>
                </a:tc>
                <a:tc>
                  <a:txBody>
                    <a:bodyPr/>
                    <a:lstStyle/>
                    <a:p>
                      <a:pPr marL="0" marR="0" lvl="0" indent="0" algn="l" rtl="0">
                        <a:spcBef>
                          <a:spcPts val="0"/>
                        </a:spcBef>
                        <a:buSzPct val="25000"/>
                        <a:buNone/>
                      </a:pPr>
                      <a:r>
                        <a:rPr lang="en-US" sz="1400" b="1" dirty="0">
                          <a:solidFill>
                            <a:srgbClr val="0E282A"/>
                          </a:solidFill>
                          <a:latin typeface="Georgia"/>
                          <a:ea typeface="Georgia"/>
                          <a:cs typeface="Georgia"/>
                          <a:sym typeface="Georgia"/>
                        </a:rPr>
                        <a:t>	</a:t>
                      </a:r>
                      <a:r>
                        <a:rPr lang="en-US" sz="1400" b="1" dirty="0" smtClean="0">
                          <a:solidFill>
                            <a:srgbClr val="0E282A"/>
                          </a:solidFill>
                          <a:latin typeface="Georgia"/>
                          <a:ea typeface="Georgia"/>
                          <a:cs typeface="Georgia"/>
                          <a:sym typeface="Georgia"/>
                        </a:rPr>
                        <a:t>$2,000</a:t>
                      </a:r>
                      <a:endParaRPr lang="en-US" sz="1400" b="1" dirty="0">
                        <a:solidFill>
                          <a:srgbClr val="0E282A"/>
                        </a:solidFill>
                        <a:latin typeface="Georgia"/>
                        <a:ea typeface="Georgia"/>
                        <a:cs typeface="Georgia"/>
                        <a:sym typeface="Georgia"/>
                      </a:endParaRPr>
                    </a:p>
                  </a:txBody>
                  <a:tcPr marL="91450" marR="91450" marT="45725" marB="45725"/>
                </a:tc>
                <a:extLst>
                  <a:ext uri="{0D108BD9-81ED-4DB2-BD59-A6C34878D82A}">
                    <a16:rowId xmlns="" xmlns:a16="http://schemas.microsoft.com/office/drawing/2014/main" val="10002"/>
                  </a:ext>
                </a:extLst>
              </a:tr>
            </a:tbl>
          </a:graphicData>
        </a:graphic>
      </p:graphicFrame>
      <p:sp>
        <p:nvSpPr>
          <p:cNvPr id="411" name="Shape 411"/>
          <p:cNvSpPr txBox="1"/>
          <p:nvPr/>
        </p:nvSpPr>
        <p:spPr>
          <a:xfrm>
            <a:off x="5619750" y="5059362"/>
            <a:ext cx="2032000" cy="369886"/>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1" dirty="0">
                <a:solidFill>
                  <a:srgbClr val="0E282A"/>
                </a:solidFill>
                <a:latin typeface="Georgia"/>
                <a:ea typeface="Georgia"/>
                <a:cs typeface="Georgia"/>
                <a:sym typeface="Georgia"/>
              </a:rPr>
              <a:t>$330,113</a:t>
            </a:r>
          </a:p>
        </p:txBody>
      </p:sp>
      <p:sp>
        <p:nvSpPr>
          <p:cNvPr id="412" name="Shape 412"/>
          <p:cNvSpPr txBox="1"/>
          <p:nvPr/>
        </p:nvSpPr>
        <p:spPr>
          <a:xfrm>
            <a:off x="1522412" y="5029200"/>
            <a:ext cx="4038599" cy="400049"/>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000" b="1" dirty="0">
                <a:solidFill>
                  <a:schemeClr val="dk1"/>
                </a:solidFill>
                <a:latin typeface="Arial"/>
                <a:ea typeface="Arial"/>
                <a:cs typeface="Arial"/>
                <a:sym typeface="Arial"/>
              </a:rPr>
              <a:t>Total Start-Up Investment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152400"/>
            <a:ext cx="8229600" cy="762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ROS &amp; ROI</a:t>
            </a:r>
          </a:p>
        </p:txBody>
      </p:sp>
      <p:graphicFrame>
        <p:nvGraphicFramePr>
          <p:cNvPr id="419" name="Shape 419"/>
          <p:cNvGraphicFramePr/>
          <p:nvPr/>
        </p:nvGraphicFramePr>
        <p:xfrm>
          <a:off x="381000" y="990600"/>
          <a:ext cx="8229600" cy="2157225"/>
        </p:xfrm>
        <a:graphic>
          <a:graphicData uri="http://schemas.openxmlformats.org/drawingml/2006/table">
            <a:tbl>
              <a:tblPr firstRow="1" bandRow="1">
                <a:noFill/>
                <a:tableStyleId>{0C4CFE6E-D836-4F95-B36E-F8F2E37D1F0F}</a:tableStyleId>
              </a:tblPr>
              <a:tblGrid>
                <a:gridCol w="6085125">
                  <a:extLst>
                    <a:ext uri="{9D8B030D-6E8A-4147-A177-3AD203B41FA5}">
                      <a16:colId xmlns="" xmlns:a16="http://schemas.microsoft.com/office/drawing/2014/main" val="20000"/>
                    </a:ext>
                  </a:extLst>
                </a:gridCol>
                <a:gridCol w="2144475">
                  <a:extLst>
                    <a:ext uri="{9D8B030D-6E8A-4147-A177-3AD203B41FA5}">
                      <a16:colId xmlns="" xmlns:a16="http://schemas.microsoft.com/office/drawing/2014/main" val="20001"/>
                    </a:ext>
                  </a:extLst>
                </a:gridCol>
              </a:tblGrid>
              <a:tr h="549875">
                <a:tc gridSpan="2">
                  <a:txBody>
                    <a:bodyPr/>
                    <a:lstStyle/>
                    <a:p>
                      <a:pPr marL="0" marR="0" lvl="0" indent="0" algn="ctr" rtl="0">
                        <a:spcBef>
                          <a:spcPts val="0"/>
                        </a:spcBef>
                        <a:buSzPct val="25000"/>
                        <a:buNone/>
                      </a:pPr>
                      <a:r>
                        <a:rPr lang="en-US" sz="2000" b="1" dirty="0">
                          <a:solidFill>
                            <a:schemeClr val="lt1"/>
                          </a:solidFill>
                          <a:latin typeface="Arial"/>
                          <a:ea typeface="Arial"/>
                          <a:cs typeface="Arial"/>
                          <a:sym typeface="Arial"/>
                        </a:rPr>
                        <a:t>ROS: Return on Sales</a:t>
                      </a:r>
                    </a:p>
                  </a:txBody>
                  <a:tcPr marL="91450" marR="91450" marT="45725" marB="45725"/>
                </a:tc>
                <a:tc hMerge="1">
                  <a:txBody>
                    <a:bodyPr/>
                    <a:lstStyle/>
                    <a:p>
                      <a:endParaRPr lang="en-US"/>
                    </a:p>
                  </a:txBody>
                  <a:tcPr/>
                </a:tc>
                <a:extLst>
                  <a:ext uri="{0D108BD9-81ED-4DB2-BD59-A6C34878D82A}">
                    <a16:rowId xmlns="" xmlns:a16="http://schemas.microsoft.com/office/drawing/2014/main" val="10000"/>
                  </a:ext>
                </a:extLst>
              </a:tr>
              <a:tr h="803675">
                <a:tc>
                  <a:txBody>
                    <a:bodyPr/>
                    <a:lstStyle/>
                    <a:p>
                      <a:pPr marL="0" marR="0" lvl="0" indent="0" algn="l" rtl="0">
                        <a:spcBef>
                          <a:spcPts val="0"/>
                        </a:spcBef>
                        <a:buSzPct val="25000"/>
                        <a:buNone/>
                      </a:pPr>
                      <a:endParaRPr sz="1800" dirty="0"/>
                    </a:p>
                  </a:txBody>
                  <a:tcPr marL="91450" marR="91450" marT="45725" marB="45725" anchor="ctr"/>
                </a:tc>
                <a:tc>
                  <a:txBody>
                    <a:bodyPr/>
                    <a:lstStyle/>
                    <a:p>
                      <a:pPr marL="0" marR="0" lvl="0" indent="0" algn="l" rtl="0">
                        <a:spcBef>
                          <a:spcPts val="0"/>
                        </a:spcBef>
                        <a:buSzPct val="25000"/>
                        <a:buNone/>
                      </a:pPr>
                      <a:endParaRPr sz="1600" b="0" dirty="0">
                        <a:solidFill>
                          <a:srgbClr val="0E282A"/>
                        </a:solidFill>
                        <a:latin typeface="Georgia"/>
                        <a:ea typeface="Georgia"/>
                        <a:cs typeface="Georgia"/>
                        <a:sym typeface="Georgia"/>
                      </a:endParaRPr>
                    </a:p>
                  </a:txBody>
                  <a:tcPr marL="91450" marR="91450" marT="45725" marB="45725" anchor="ctr"/>
                </a:tc>
                <a:extLst>
                  <a:ext uri="{0D108BD9-81ED-4DB2-BD59-A6C34878D82A}">
                    <a16:rowId xmlns="" xmlns:a16="http://schemas.microsoft.com/office/drawing/2014/main" val="10001"/>
                  </a:ext>
                </a:extLst>
              </a:tr>
              <a:tr h="803675">
                <a:tc>
                  <a:txBody>
                    <a:bodyPr/>
                    <a:lstStyle/>
                    <a:p>
                      <a:pPr marL="0" marR="0" lvl="0" indent="0" algn="l" rtl="0">
                        <a:spcBef>
                          <a:spcPts val="0"/>
                        </a:spcBef>
                        <a:buSzPct val="25000"/>
                        <a:buNone/>
                      </a:pPr>
                      <a:r>
                        <a:rPr lang="en-US" sz="1700" b="1" dirty="0">
                          <a:latin typeface="Arial"/>
                          <a:ea typeface="Arial"/>
                          <a:cs typeface="Arial"/>
                          <a:sym typeface="Arial"/>
                        </a:rPr>
                        <a:t>For My Business:</a:t>
                      </a:r>
                    </a:p>
                  </a:txBody>
                  <a:tcPr marL="91450" marR="91450" marT="45725" marB="45725" anchor="ctr"/>
                </a:tc>
                <a:tc>
                  <a:txBody>
                    <a:bodyPr/>
                    <a:lstStyle/>
                    <a:p>
                      <a:pPr marL="0" marR="0" lvl="0" indent="0" algn="l" rtl="0">
                        <a:spcBef>
                          <a:spcPts val="0"/>
                        </a:spcBef>
                        <a:buSzPct val="25000"/>
                        <a:buNone/>
                      </a:pPr>
                      <a:r>
                        <a:rPr lang="en-US" sz="1400" dirty="0">
                          <a:solidFill>
                            <a:srgbClr val="0E282A"/>
                          </a:solidFill>
                          <a:latin typeface="Arial"/>
                          <a:ea typeface="Arial"/>
                          <a:cs typeface="Arial"/>
                          <a:sym typeface="Arial"/>
                        </a:rPr>
                        <a:t>Dollar</a:t>
                      </a:r>
                    </a:p>
                    <a:p>
                      <a:pPr marL="0" marR="0" lvl="0" indent="0" algn="l" rtl="0">
                        <a:spcBef>
                          <a:spcPts val="0"/>
                        </a:spcBef>
                        <a:buSzPct val="25000"/>
                        <a:buNone/>
                      </a:pPr>
                      <a:r>
                        <a:rPr lang="en-US" sz="1400" dirty="0">
                          <a:solidFill>
                            <a:srgbClr val="0E282A"/>
                          </a:solidFill>
                          <a:latin typeface="Arial"/>
                          <a:ea typeface="Arial"/>
                          <a:cs typeface="Arial"/>
                          <a:sym typeface="Arial"/>
                        </a:rPr>
                        <a:t>Equivalent = </a:t>
                      </a:r>
                    </a:p>
                  </a:txBody>
                  <a:tcPr marL="91450" marR="91450" marT="45725" marB="45725" anchor="ctr"/>
                </a:tc>
                <a:extLst>
                  <a:ext uri="{0D108BD9-81ED-4DB2-BD59-A6C34878D82A}">
                    <a16:rowId xmlns="" xmlns:a16="http://schemas.microsoft.com/office/drawing/2014/main" val="10002"/>
                  </a:ext>
                </a:extLst>
              </a:tr>
            </a:tbl>
          </a:graphicData>
        </a:graphic>
      </p:graphicFrame>
      <p:graphicFrame>
        <p:nvGraphicFramePr>
          <p:cNvPr id="420" name="Shape 420"/>
          <p:cNvGraphicFramePr/>
          <p:nvPr/>
        </p:nvGraphicFramePr>
        <p:xfrm>
          <a:off x="381000" y="3429000"/>
          <a:ext cx="8229600" cy="2216300"/>
        </p:xfrm>
        <a:graphic>
          <a:graphicData uri="http://schemas.openxmlformats.org/drawingml/2006/table">
            <a:tbl>
              <a:tblPr firstRow="1" bandRow="1">
                <a:noFill/>
                <a:tableStyleId>{0C4CFE6E-D836-4F95-B36E-F8F2E37D1F0F}</a:tableStyleId>
              </a:tblPr>
              <a:tblGrid>
                <a:gridCol w="6085125">
                  <a:extLst>
                    <a:ext uri="{9D8B030D-6E8A-4147-A177-3AD203B41FA5}">
                      <a16:colId xmlns="" xmlns:a16="http://schemas.microsoft.com/office/drawing/2014/main" val="20000"/>
                    </a:ext>
                  </a:extLst>
                </a:gridCol>
                <a:gridCol w="2144475">
                  <a:extLst>
                    <a:ext uri="{9D8B030D-6E8A-4147-A177-3AD203B41FA5}">
                      <a16:colId xmlns="" xmlns:a16="http://schemas.microsoft.com/office/drawing/2014/main" val="20001"/>
                    </a:ext>
                  </a:extLst>
                </a:gridCol>
              </a:tblGrid>
              <a:tr h="564950">
                <a:tc gridSpan="2">
                  <a:txBody>
                    <a:bodyPr/>
                    <a:lstStyle/>
                    <a:p>
                      <a:pPr marL="0" marR="0" lvl="0" indent="0" algn="ctr" rtl="0">
                        <a:spcBef>
                          <a:spcPts val="0"/>
                        </a:spcBef>
                        <a:buSzPct val="25000"/>
                        <a:buNone/>
                      </a:pPr>
                      <a:r>
                        <a:rPr lang="en-US" sz="2000" b="1" dirty="0">
                          <a:solidFill>
                            <a:schemeClr val="lt1"/>
                          </a:solidFill>
                          <a:latin typeface="Arial"/>
                          <a:ea typeface="Arial"/>
                          <a:cs typeface="Arial"/>
                          <a:sym typeface="Arial"/>
                        </a:rPr>
                        <a:t>ROI: Return on Investment</a:t>
                      </a:r>
                    </a:p>
                  </a:txBody>
                  <a:tcPr marL="91450" marR="91450" marT="45725" marB="45725">
                    <a:solidFill>
                      <a:srgbClr val="B58E15"/>
                    </a:solidFill>
                  </a:tcPr>
                </a:tc>
                <a:tc hMerge="1">
                  <a:txBody>
                    <a:bodyPr/>
                    <a:lstStyle/>
                    <a:p>
                      <a:endParaRPr lang="en-US"/>
                    </a:p>
                  </a:txBody>
                  <a:tcPr/>
                </a:tc>
                <a:extLst>
                  <a:ext uri="{0D108BD9-81ED-4DB2-BD59-A6C34878D82A}">
                    <a16:rowId xmlns="" xmlns:a16="http://schemas.microsoft.com/office/drawing/2014/main" val="10000"/>
                  </a:ext>
                </a:extLst>
              </a:tr>
              <a:tr h="825675">
                <a:tc>
                  <a:txBody>
                    <a:bodyPr/>
                    <a:lstStyle/>
                    <a:p>
                      <a:pPr marL="0" marR="0" lvl="0" indent="0" algn="l" rtl="0">
                        <a:spcBef>
                          <a:spcPts val="0"/>
                        </a:spcBef>
                        <a:buSzPct val="25000"/>
                        <a:buNone/>
                      </a:pPr>
                      <a:endParaRPr sz="1800" dirty="0"/>
                    </a:p>
                  </a:txBody>
                  <a:tcPr marL="91450" marR="91450" marT="45725" marB="45725" anchor="ctr"/>
                </a:tc>
                <a:tc>
                  <a:txBody>
                    <a:bodyPr/>
                    <a:lstStyle/>
                    <a:p>
                      <a:pPr marL="0" marR="0" lvl="0" indent="0" algn="l" rtl="0">
                        <a:spcBef>
                          <a:spcPts val="0"/>
                        </a:spcBef>
                        <a:buSzPct val="25000"/>
                        <a:buNone/>
                      </a:pPr>
                      <a:endParaRPr sz="1800" b="0" dirty="0">
                        <a:solidFill>
                          <a:srgbClr val="0E282A"/>
                        </a:solidFill>
                        <a:latin typeface="Georgia"/>
                        <a:ea typeface="Georgia"/>
                        <a:cs typeface="Georgia"/>
                        <a:sym typeface="Georgia"/>
                      </a:endParaRPr>
                    </a:p>
                  </a:txBody>
                  <a:tcPr marL="91450" marR="91450" marT="45725" marB="45725" anchor="ctr">
                    <a:solidFill>
                      <a:srgbClr val="EFD37E"/>
                    </a:solidFill>
                  </a:tcPr>
                </a:tc>
                <a:extLst>
                  <a:ext uri="{0D108BD9-81ED-4DB2-BD59-A6C34878D82A}">
                    <a16:rowId xmlns="" xmlns:a16="http://schemas.microsoft.com/office/drawing/2014/main" val="10001"/>
                  </a:ext>
                </a:extLst>
              </a:tr>
              <a:tr h="825675">
                <a:tc>
                  <a:txBody>
                    <a:bodyPr/>
                    <a:lstStyle/>
                    <a:p>
                      <a:pPr marL="0" marR="0" lvl="0" indent="0" algn="l" rtl="0">
                        <a:spcBef>
                          <a:spcPts val="0"/>
                        </a:spcBef>
                        <a:buSzPct val="25000"/>
                        <a:buNone/>
                      </a:pPr>
                      <a:r>
                        <a:rPr lang="en-US" sz="1700" b="1" dirty="0">
                          <a:latin typeface="Arial"/>
                          <a:ea typeface="Arial"/>
                          <a:cs typeface="Arial"/>
                          <a:sym typeface="Arial"/>
                        </a:rPr>
                        <a:t>For My Business:</a:t>
                      </a:r>
                    </a:p>
                  </a:txBody>
                  <a:tcPr marL="91450" marR="91450" marT="45725" marB="45725" anchor="ctr">
                    <a:solidFill>
                      <a:srgbClr val="FAF0D2"/>
                    </a:solidFill>
                  </a:tcPr>
                </a:tc>
                <a:tc>
                  <a:txBody>
                    <a:bodyPr/>
                    <a:lstStyle/>
                    <a:p>
                      <a:pPr marL="0" marR="0" lvl="0" indent="0" algn="l" rtl="0">
                        <a:spcBef>
                          <a:spcPts val="0"/>
                        </a:spcBef>
                        <a:buSzPct val="25000"/>
                        <a:buNone/>
                      </a:pPr>
                      <a:r>
                        <a:rPr lang="en-US" sz="1400" dirty="0">
                          <a:solidFill>
                            <a:srgbClr val="0E282A"/>
                          </a:solidFill>
                          <a:latin typeface="Arial"/>
                          <a:ea typeface="Arial"/>
                          <a:cs typeface="Arial"/>
                          <a:sym typeface="Arial"/>
                        </a:rPr>
                        <a:t>Dollar</a:t>
                      </a:r>
                    </a:p>
                    <a:p>
                      <a:pPr marL="0" marR="0" lvl="0" indent="0" algn="l" rtl="0">
                        <a:spcBef>
                          <a:spcPts val="0"/>
                        </a:spcBef>
                        <a:buSzPct val="25000"/>
                        <a:buNone/>
                      </a:pPr>
                      <a:r>
                        <a:rPr lang="en-US" sz="1400" dirty="0">
                          <a:solidFill>
                            <a:srgbClr val="0E282A"/>
                          </a:solidFill>
                          <a:latin typeface="Arial"/>
                          <a:ea typeface="Arial"/>
                          <a:cs typeface="Arial"/>
                          <a:sym typeface="Arial"/>
                        </a:rPr>
                        <a:t>Equivalent = </a:t>
                      </a:r>
                    </a:p>
                  </a:txBody>
                  <a:tcPr marL="91450" marR="91450" marT="45725" marB="45725" anchor="ctr">
                    <a:solidFill>
                      <a:srgbClr val="FAF0D2"/>
                    </a:solidFill>
                  </a:tcPr>
                </a:tc>
                <a:extLst>
                  <a:ext uri="{0D108BD9-81ED-4DB2-BD59-A6C34878D82A}">
                    <a16:rowId xmlns="" xmlns:a16="http://schemas.microsoft.com/office/drawing/2014/main" val="10002"/>
                  </a:ext>
                </a:extLst>
              </a:tr>
            </a:tbl>
          </a:graphicData>
        </a:graphic>
      </p:graphicFrame>
      <p:sp>
        <p:nvSpPr>
          <p:cNvPr id="421" name="Shape 421"/>
          <p:cNvSpPr txBox="1"/>
          <p:nvPr/>
        </p:nvSpPr>
        <p:spPr>
          <a:xfrm>
            <a:off x="2590800" y="2570163"/>
            <a:ext cx="1100137" cy="5222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rgbClr val="0E282A"/>
                </a:solidFill>
                <a:latin typeface="Georgia"/>
                <a:ea typeface="Georgia"/>
                <a:cs typeface="Georgia"/>
                <a:sym typeface="Georgia"/>
              </a:rPr>
              <a:t>$13,000</a:t>
            </a:r>
          </a:p>
          <a:p>
            <a:pPr marL="0" marR="0" lvl="0" indent="0" algn="l" rtl="0">
              <a:spcBef>
                <a:spcPts val="0"/>
              </a:spcBef>
              <a:buSzPct val="25000"/>
              <a:buNone/>
            </a:pPr>
            <a:r>
              <a:rPr lang="en-US" dirty="0">
                <a:solidFill>
                  <a:srgbClr val="0E282A"/>
                </a:solidFill>
                <a:latin typeface="Georgia"/>
                <a:ea typeface="Georgia"/>
                <a:cs typeface="Georgia"/>
                <a:sym typeface="Georgia"/>
              </a:rPr>
              <a:t>       95</a:t>
            </a:r>
            <a:r>
              <a:rPr lang="en-US" sz="1400" dirty="0">
                <a:solidFill>
                  <a:srgbClr val="0E282A"/>
                </a:solidFill>
                <a:latin typeface="Georgia"/>
                <a:ea typeface="Georgia"/>
                <a:cs typeface="Georgia"/>
                <a:sym typeface="Georgia"/>
              </a:rPr>
              <a:t>	</a:t>
            </a:r>
          </a:p>
        </p:txBody>
      </p:sp>
      <p:sp>
        <p:nvSpPr>
          <p:cNvPr id="422" name="Shape 422"/>
          <p:cNvSpPr txBox="1"/>
          <p:nvPr/>
        </p:nvSpPr>
        <p:spPr>
          <a:xfrm>
            <a:off x="3429000" y="2690813"/>
            <a:ext cx="1828800" cy="3079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rgbClr val="0E282A"/>
                </a:solidFill>
                <a:latin typeface="Georgia"/>
                <a:ea typeface="Georgia"/>
                <a:cs typeface="Georgia"/>
                <a:sym typeface="Georgia"/>
              </a:rPr>
              <a:t>X 100 = ROS</a:t>
            </a:r>
          </a:p>
        </p:txBody>
      </p:sp>
      <p:sp>
        <p:nvSpPr>
          <p:cNvPr id="423" name="Shape 423"/>
          <p:cNvSpPr txBox="1"/>
          <p:nvPr/>
        </p:nvSpPr>
        <p:spPr>
          <a:xfrm>
            <a:off x="7677150" y="2676525"/>
            <a:ext cx="838199" cy="30797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400" dirty="0">
                <a:solidFill>
                  <a:srgbClr val="0C0C0C"/>
                </a:solidFill>
                <a:latin typeface="Georgia"/>
                <a:ea typeface="Georgia"/>
                <a:cs typeface="Georgia"/>
                <a:sym typeface="Georgia"/>
              </a:rPr>
              <a:t>$13,684</a:t>
            </a:r>
          </a:p>
        </p:txBody>
      </p:sp>
      <p:sp>
        <p:nvSpPr>
          <p:cNvPr id="424" name="Shape 424"/>
          <p:cNvSpPr txBox="1"/>
          <p:nvPr/>
        </p:nvSpPr>
        <p:spPr>
          <a:xfrm>
            <a:off x="7607808" y="5168900"/>
            <a:ext cx="1002792" cy="30797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400" dirty="0">
                <a:solidFill>
                  <a:srgbClr val="0C0C0C"/>
                </a:solidFill>
                <a:latin typeface="Georgia"/>
                <a:ea typeface="Georgia"/>
                <a:cs typeface="Georgia"/>
                <a:sym typeface="Georgia"/>
              </a:rPr>
              <a:t>$347,487</a:t>
            </a:r>
          </a:p>
        </p:txBody>
      </p:sp>
      <p:sp>
        <p:nvSpPr>
          <p:cNvPr id="425" name="Shape 425"/>
          <p:cNvSpPr txBox="1"/>
          <p:nvPr/>
        </p:nvSpPr>
        <p:spPr>
          <a:xfrm>
            <a:off x="2438400" y="4953000"/>
            <a:ext cx="2362200"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rgbClr val="0E282A"/>
                </a:solidFill>
                <a:latin typeface="Georgia"/>
                <a:ea typeface="Georgia"/>
                <a:cs typeface="Georgia"/>
                <a:sym typeface="Georgia"/>
              </a:rPr>
              <a:t>$95.00</a:t>
            </a:r>
          </a:p>
          <a:p>
            <a:pPr marL="0" marR="0" lvl="0" indent="0" algn="l" rtl="0">
              <a:spcBef>
                <a:spcPts val="0"/>
              </a:spcBef>
              <a:buSzPct val="25000"/>
              <a:buNone/>
            </a:pPr>
            <a:r>
              <a:rPr lang="en-US" sz="1400" dirty="0">
                <a:solidFill>
                  <a:srgbClr val="0E282A"/>
                </a:solidFill>
                <a:latin typeface="Georgia"/>
                <a:ea typeface="Georgia"/>
                <a:cs typeface="Georgia"/>
                <a:sym typeface="Georgia"/>
              </a:rPr>
              <a:t>$330,113	</a:t>
            </a:r>
          </a:p>
        </p:txBody>
      </p:sp>
      <p:sp>
        <p:nvSpPr>
          <p:cNvPr id="426" name="Shape 426"/>
          <p:cNvSpPr txBox="1"/>
          <p:nvPr/>
        </p:nvSpPr>
        <p:spPr>
          <a:xfrm>
            <a:off x="3233738" y="5067300"/>
            <a:ext cx="1828800" cy="3079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dirty="0">
                <a:solidFill>
                  <a:srgbClr val="0E282A"/>
                </a:solidFill>
                <a:latin typeface="Georgia"/>
                <a:ea typeface="Georgia"/>
                <a:cs typeface="Georgia"/>
                <a:sym typeface="Georgia"/>
              </a:rPr>
              <a:t>X 100 =% ROI</a:t>
            </a:r>
          </a:p>
        </p:txBody>
      </p:sp>
      <p:cxnSp>
        <p:nvCxnSpPr>
          <p:cNvPr id="427" name="Shape 427"/>
          <p:cNvCxnSpPr/>
          <p:nvPr/>
        </p:nvCxnSpPr>
        <p:spPr>
          <a:xfrm>
            <a:off x="2651125" y="2830513"/>
            <a:ext cx="777875" cy="0"/>
          </a:xfrm>
          <a:prstGeom prst="straightConnector1">
            <a:avLst/>
          </a:prstGeom>
          <a:noFill/>
          <a:ln w="9525" cap="rnd" cmpd="sng">
            <a:solidFill>
              <a:srgbClr val="0E282A"/>
            </a:solidFill>
            <a:prstDash val="solid"/>
            <a:round/>
            <a:headEnd type="none" w="med" len="med"/>
            <a:tailEnd type="none" w="med" len="med"/>
          </a:ln>
        </p:spPr>
      </p:cxnSp>
      <p:cxnSp>
        <p:nvCxnSpPr>
          <p:cNvPr id="428" name="Shape 428"/>
          <p:cNvCxnSpPr/>
          <p:nvPr/>
        </p:nvCxnSpPr>
        <p:spPr>
          <a:xfrm>
            <a:off x="2455863" y="5222875"/>
            <a:ext cx="777875" cy="0"/>
          </a:xfrm>
          <a:prstGeom prst="straightConnector1">
            <a:avLst/>
          </a:prstGeom>
          <a:noFill/>
          <a:ln w="9525" cap="rnd" cmpd="sng">
            <a:solidFill>
              <a:srgbClr val="0E282A"/>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152400"/>
            <a:ext cx="8229600" cy="1066799"/>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Financing Strategy</a:t>
            </a:r>
          </a:p>
        </p:txBody>
      </p:sp>
      <p:graphicFrame>
        <p:nvGraphicFramePr>
          <p:cNvPr id="434" name="Shape 434"/>
          <p:cNvGraphicFramePr/>
          <p:nvPr/>
        </p:nvGraphicFramePr>
        <p:xfrm>
          <a:off x="280987" y="1905000"/>
          <a:ext cx="8504250" cy="3952875"/>
        </p:xfrm>
        <a:graphic>
          <a:graphicData uri="http://schemas.openxmlformats.org/drawingml/2006/table">
            <a:tbl>
              <a:tblPr>
                <a:noFill/>
                <a:tableStyleId>{5358A46E-5C6A-48A2-9261-587851D53F8A}</a:tableStyleId>
              </a:tblPr>
              <a:tblGrid>
                <a:gridCol w="2209800">
                  <a:extLst>
                    <a:ext uri="{9D8B030D-6E8A-4147-A177-3AD203B41FA5}">
                      <a16:colId xmlns="" xmlns:a16="http://schemas.microsoft.com/office/drawing/2014/main" val="20000"/>
                    </a:ext>
                  </a:extLst>
                </a:gridCol>
                <a:gridCol w="1355725">
                  <a:extLst>
                    <a:ext uri="{9D8B030D-6E8A-4147-A177-3AD203B41FA5}">
                      <a16:colId xmlns="" xmlns:a16="http://schemas.microsoft.com/office/drawing/2014/main" val="20001"/>
                    </a:ext>
                  </a:extLst>
                </a:gridCol>
                <a:gridCol w="1646250">
                  <a:extLst>
                    <a:ext uri="{9D8B030D-6E8A-4147-A177-3AD203B41FA5}">
                      <a16:colId xmlns="" xmlns:a16="http://schemas.microsoft.com/office/drawing/2014/main" val="20002"/>
                    </a:ext>
                  </a:extLst>
                </a:gridCol>
                <a:gridCol w="1646225">
                  <a:extLst>
                    <a:ext uri="{9D8B030D-6E8A-4147-A177-3AD203B41FA5}">
                      <a16:colId xmlns="" xmlns:a16="http://schemas.microsoft.com/office/drawing/2014/main" val="20003"/>
                    </a:ext>
                  </a:extLst>
                </a:gridCol>
                <a:gridCol w="1646250">
                  <a:extLst>
                    <a:ext uri="{9D8B030D-6E8A-4147-A177-3AD203B41FA5}">
                      <a16:colId xmlns="" xmlns:a16="http://schemas.microsoft.com/office/drawing/2014/main" val="20004"/>
                    </a:ext>
                  </a:extLst>
                </a:gridCol>
              </a:tblGrid>
              <a:tr h="395225">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Source</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8EB4E3"/>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Amount</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8EB4E3"/>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Debt</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8EB4E3"/>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Equity</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8EB4E3"/>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Gift</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8EB4E3"/>
                    </a:solidFill>
                  </a:tcPr>
                </a:tc>
                <a:extLst>
                  <a:ext uri="{0D108BD9-81ED-4DB2-BD59-A6C34878D82A}">
                    <a16:rowId xmlns="" xmlns:a16="http://schemas.microsoft.com/office/drawing/2014/main" val="10000"/>
                  </a:ext>
                </a:extLst>
              </a:tr>
              <a:tr h="90170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Personal Savings</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1"/>
                  </a:ext>
                </a:extLst>
              </a:tr>
              <a:tr h="65870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Relatives/Friends</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66575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Investor</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3"/>
                  </a:ext>
                </a:extLst>
              </a:tr>
              <a:tr h="66575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Partner(s)</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extLst>
                  <a:ext uri="{0D108BD9-81ED-4DB2-BD59-A6C34878D82A}">
                    <a16:rowId xmlns="" xmlns:a16="http://schemas.microsoft.com/office/drawing/2014/main" val="10004"/>
                  </a:ext>
                </a:extLst>
              </a:tr>
              <a:tr h="66575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chemeClr val="dk1"/>
                          </a:solidFill>
                          <a:latin typeface="Arial"/>
                          <a:ea typeface="Arial"/>
                          <a:cs typeface="Arial"/>
                          <a:sym typeface="Arial"/>
                        </a:rPr>
                        <a:t>Totals</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ctr" rtl="0">
                        <a:lnSpc>
                          <a:spcPct val="100000"/>
                        </a:lnSpc>
                        <a:spcBef>
                          <a:spcPts val="0"/>
                        </a:spcBef>
                        <a:spcAft>
                          <a:spcPts val="0"/>
                        </a:spcAft>
                        <a:buClr>
                          <a:srgbClr val="0E282A"/>
                        </a:buClr>
                        <a:buSzPct val="25000"/>
                        <a:buFont typeface="Georgia"/>
                        <a:buNone/>
                      </a:pPr>
                      <a:r>
                        <a:rPr lang="en-US" sz="1800" b="1" i="0" u="none" strike="noStrike" cap="none" dirty="0">
                          <a:solidFill>
                            <a:srgbClr val="0E282A"/>
                          </a:solidFill>
                          <a:latin typeface="Georgia"/>
                          <a:ea typeface="Georgia"/>
                          <a:cs typeface="Georgia"/>
                          <a:sym typeface="Georgia"/>
                        </a:rPr>
                        <a:t>$______</a:t>
                      </a:r>
                    </a:p>
                  </a:txBody>
                  <a:tcPr marL="91450" marR="91450" marT="42150" marB="4215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extLst>
                  <a:ext uri="{0D108BD9-81ED-4DB2-BD59-A6C34878D82A}">
                    <a16:rowId xmlns="" xmlns:a16="http://schemas.microsoft.com/office/drawing/2014/main" val="10005"/>
                  </a:ext>
                </a:extLst>
              </a:tr>
            </a:tbl>
          </a:graphicData>
        </a:graphic>
      </p:graphicFrame>
      <p:sp>
        <p:nvSpPr>
          <p:cNvPr id="435" name="Shape 435"/>
          <p:cNvSpPr txBox="1"/>
          <p:nvPr/>
        </p:nvSpPr>
        <p:spPr>
          <a:xfrm>
            <a:off x="4648200" y="1349375"/>
            <a:ext cx="1600199" cy="400049"/>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r" rtl="0">
              <a:spcBef>
                <a:spcPts val="0"/>
              </a:spcBef>
              <a:buSzPct val="25000"/>
              <a:buNone/>
            </a:pPr>
            <a:r>
              <a:rPr lang="en-US" sz="2000" b="1" dirty="0">
                <a:solidFill>
                  <a:srgbClr val="0E282A"/>
                </a:solidFill>
                <a:latin typeface="Georgia"/>
                <a:ea typeface="Georgia"/>
                <a:cs typeface="Georgia"/>
                <a:sym typeface="Georgia"/>
              </a:rPr>
              <a:t>$15,000</a:t>
            </a:r>
          </a:p>
        </p:txBody>
      </p:sp>
      <p:sp>
        <p:nvSpPr>
          <p:cNvPr id="436" name="Shape 436"/>
          <p:cNvSpPr txBox="1"/>
          <p:nvPr/>
        </p:nvSpPr>
        <p:spPr>
          <a:xfrm>
            <a:off x="265112" y="1349375"/>
            <a:ext cx="4038599" cy="400049"/>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000" b="1" dirty="0">
                <a:solidFill>
                  <a:schemeClr val="dk1"/>
                </a:solidFill>
                <a:latin typeface="Arial"/>
                <a:ea typeface="Arial"/>
                <a:cs typeface="Arial"/>
                <a:sym typeface="Arial"/>
              </a:rPr>
              <a:t>Total Start-Up Investment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Rectangle 2"/>
          <p:cNvSpPr/>
          <p:nvPr/>
        </p:nvSpPr>
        <p:spPr>
          <a:xfrm>
            <a:off x="0" y="0"/>
            <a:ext cx="9144000" cy="6858000"/>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Shape 205"/>
          <p:cNvSpPr txBox="1">
            <a:spLocks noGrp="1"/>
          </p:cNvSpPr>
          <p:nvPr>
            <p:ph type="title"/>
          </p:nvPr>
        </p:nvSpPr>
        <p:spPr>
          <a:xfrm>
            <a:off x="669878" y="508380"/>
            <a:ext cx="6554867" cy="1524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Mission Statement</a:t>
            </a:r>
          </a:p>
        </p:txBody>
      </p:sp>
      <p:sp>
        <p:nvSpPr>
          <p:cNvPr id="206" name="Shape 206"/>
          <p:cNvSpPr/>
          <p:nvPr/>
        </p:nvSpPr>
        <p:spPr>
          <a:xfrm>
            <a:off x="872319" y="1638869"/>
            <a:ext cx="5940424" cy="4495800"/>
          </a:xfrm>
          <a:prstGeom prst="rect">
            <a:avLst/>
          </a:prstGeom>
          <a:noFill/>
          <a:ln>
            <a:noFill/>
          </a:ln>
        </p:spPr>
        <p:txBody>
          <a:bodyPr lIns="91425" tIns="45700" rIns="91425" bIns="45700" anchor="t" anchorCtr="0">
            <a:noAutofit/>
          </a:bodyPr>
          <a:lstStyle/>
          <a:p>
            <a:pPr marL="547688" marR="0" lvl="0" indent="-420688" algn="l" rtl="0">
              <a:spcBef>
                <a:spcPts val="0"/>
              </a:spcBef>
              <a:spcAft>
                <a:spcPts val="0"/>
              </a:spcAft>
              <a:buClr>
                <a:srgbClr val="984807"/>
              </a:buClr>
              <a:buSzPct val="80000"/>
              <a:buFont typeface="Noto Sans Symbols"/>
              <a:buChar char="●"/>
            </a:pPr>
            <a:r>
              <a:rPr lang="en-US" sz="2400" b="1" i="0" u="none" strike="noStrike" cap="none" dirty="0">
                <a:solidFill>
                  <a:schemeClr val="tx1"/>
                </a:solidFill>
                <a:latin typeface="Calibri Light" panose="020F0302020204030204" pitchFamily="34" charset="0"/>
                <a:sym typeface="Arial"/>
              </a:rPr>
              <a:t>Mission Statement-</a:t>
            </a:r>
          </a:p>
          <a:p>
            <a:pPr marL="136525" marR="0" lvl="0" indent="-9525" algn="ctr" rtl="0">
              <a:spcBef>
                <a:spcPts val="480"/>
              </a:spcBef>
              <a:spcAft>
                <a:spcPts val="0"/>
              </a:spcAft>
              <a:buClr>
                <a:srgbClr val="984807"/>
              </a:buClr>
              <a:buSzPct val="25000"/>
              <a:buFont typeface="Noto Sans Symbols"/>
              <a:buNone/>
            </a:pPr>
            <a:r>
              <a:rPr lang="en-US" sz="2400" i="1" u="none" strike="noStrike" cap="none" dirty="0">
                <a:solidFill>
                  <a:schemeClr val="tx1"/>
                </a:solidFill>
                <a:latin typeface="Calibri Light" panose="020F0302020204030204" pitchFamily="34" charset="0"/>
                <a:sym typeface="Arial"/>
              </a:rPr>
              <a:t>To </a:t>
            </a:r>
            <a:r>
              <a:rPr lang="en-US" sz="2400" i="1" dirty="0" smtClean="0">
                <a:solidFill>
                  <a:schemeClr val="tx1"/>
                </a:solidFill>
                <a:latin typeface="Calibri Light" panose="020F0302020204030204" pitchFamily="34" charset="0"/>
              </a:rPr>
              <a:t>teach </a:t>
            </a:r>
            <a:r>
              <a:rPr lang="en-US" sz="2400" i="1" dirty="0" err="1" smtClean="0">
                <a:solidFill>
                  <a:schemeClr val="tx1"/>
                </a:solidFill>
                <a:latin typeface="Calibri Light" panose="020F0302020204030204" pitchFamily="34" charset="0"/>
              </a:rPr>
              <a:t>millennials</a:t>
            </a:r>
            <a:r>
              <a:rPr lang="en-US" sz="2400" i="1" dirty="0">
                <a:solidFill>
                  <a:schemeClr val="tx1"/>
                </a:solidFill>
                <a:latin typeface="Calibri Light" panose="020F0302020204030204" pitchFamily="34" charset="0"/>
              </a:rPr>
              <a:t> </a:t>
            </a:r>
            <a:r>
              <a:rPr lang="en-US" sz="2400" i="1" dirty="0" smtClean="0">
                <a:solidFill>
                  <a:schemeClr val="tx1"/>
                </a:solidFill>
                <a:latin typeface="Calibri Light" panose="020F0302020204030204" pitchFamily="34" charset="0"/>
              </a:rPr>
              <a:t>the skills necessary for obtaining and keeping a job/career.</a:t>
            </a:r>
            <a:endParaRPr sz="2400" i="0" u="none" strike="noStrike" cap="none" dirty="0">
              <a:solidFill>
                <a:schemeClr val="tx1"/>
              </a:solidFill>
              <a:latin typeface="Calibri Light" panose="020F0302020204030204" pitchFamily="34" charset="0"/>
              <a:sym typeface="Arial"/>
            </a:endParaRPr>
          </a:p>
          <a:p>
            <a:pPr marL="547688" marR="0" lvl="1" indent="-420688" algn="l" rtl="0">
              <a:spcBef>
                <a:spcPts val="480"/>
              </a:spcBef>
              <a:spcAft>
                <a:spcPts val="0"/>
              </a:spcAft>
              <a:buClr>
                <a:srgbClr val="984807"/>
              </a:buClr>
              <a:buSzPct val="80000"/>
              <a:buFont typeface="Noto Sans Symbols"/>
              <a:buChar char="●"/>
            </a:pPr>
            <a:r>
              <a:rPr lang="en-US" sz="2400" b="1" i="0" u="none" strike="noStrike" cap="none" dirty="0">
                <a:solidFill>
                  <a:schemeClr val="tx1"/>
                </a:solidFill>
                <a:latin typeface="Calibri Light" panose="020F0302020204030204" pitchFamily="34" charset="0"/>
                <a:sym typeface="Arial"/>
              </a:rPr>
              <a:t>Opportunity-</a:t>
            </a:r>
          </a:p>
          <a:p>
            <a:pPr marL="136525" marR="0" lvl="1" indent="-9525" algn="ctr" rtl="0">
              <a:spcBef>
                <a:spcPts val="480"/>
              </a:spcBef>
              <a:spcAft>
                <a:spcPts val="0"/>
              </a:spcAft>
              <a:buClr>
                <a:srgbClr val="984807"/>
              </a:buClr>
              <a:buSzPct val="25000"/>
              <a:buFont typeface="Noto Sans Symbols"/>
              <a:buNone/>
            </a:pPr>
            <a:r>
              <a:rPr lang="en-US" sz="2400" i="0" u="none" strike="noStrike" cap="none" dirty="0">
                <a:solidFill>
                  <a:schemeClr val="tx1"/>
                </a:solidFill>
                <a:latin typeface="Calibri Light" panose="020F0302020204030204" pitchFamily="34" charset="0"/>
                <a:sym typeface="Arial"/>
              </a:rPr>
              <a:t>	Kids have an opportunity to have there </a:t>
            </a:r>
            <a:r>
              <a:rPr lang="en-US" sz="2400" dirty="0">
                <a:solidFill>
                  <a:schemeClr val="tx1"/>
                </a:solidFill>
                <a:latin typeface="Calibri Light" panose="020F0302020204030204" pitchFamily="34" charset="0"/>
              </a:rPr>
              <a:t>improve their skills and get a head start in the “job race”</a:t>
            </a:r>
          </a:p>
          <a:p>
            <a:pPr marL="136525" marR="0" lvl="1" indent="-9525" algn="l" rtl="0">
              <a:spcBef>
                <a:spcPts val="480"/>
              </a:spcBef>
              <a:spcAft>
                <a:spcPts val="0"/>
              </a:spcAft>
              <a:buClr>
                <a:srgbClr val="984807"/>
              </a:buClr>
              <a:buFont typeface="Noto Sans Symbols"/>
              <a:buNone/>
            </a:pPr>
            <a:endParaRPr sz="2400" b="1" i="0" u="none" strike="noStrike" cap="none" dirty="0">
              <a:solidFill>
                <a:schemeClr val="dk1"/>
              </a:solidFill>
              <a:latin typeface="Arial"/>
              <a:ea typeface="Arial"/>
              <a:cs typeface="Arial"/>
              <a:sym typeface="Arial"/>
            </a:endParaRPr>
          </a:p>
          <a:p>
            <a:pPr marL="547688" marR="0" lvl="0" indent="-420688" algn="l" rtl="0">
              <a:spcBef>
                <a:spcPts val="480"/>
              </a:spcBef>
              <a:buClr>
                <a:srgbClr val="C00000"/>
              </a:buClr>
              <a:buFont typeface="Noto Sans Symbols"/>
              <a:buNone/>
            </a:pPr>
            <a:endParaRPr sz="2400" b="0" i="0" u="none" strike="noStrike" cap="none" dirty="0">
              <a:solidFill>
                <a:srgbClr val="10253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630361"/>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Business Responsibility</a:t>
            </a:r>
            <a:b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b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&amp; Philanthropy</a:t>
            </a:r>
          </a:p>
        </p:txBody>
      </p:sp>
      <p:sp>
        <p:nvSpPr>
          <p:cNvPr id="442" name="Shape 442"/>
          <p:cNvSpPr txBox="1">
            <a:spLocks noGrp="1"/>
          </p:cNvSpPr>
          <p:nvPr>
            <p:ph idx="1"/>
          </p:nvPr>
        </p:nvSpPr>
        <p:spPr>
          <a:xfrm>
            <a:off x="457200" y="2133600"/>
            <a:ext cx="8229600" cy="4022724"/>
          </a:xfrm>
          <a:prstGeom prst="rect">
            <a:avLst/>
          </a:prstGeom>
          <a:noFill/>
          <a:ln>
            <a:noFill/>
          </a:ln>
        </p:spPr>
        <p:txBody>
          <a:bodyPr lIns="91425" tIns="45700" rIns="91425" bIns="45700" anchor="t" anchorCtr="0">
            <a:noAutofit/>
          </a:bodyPr>
          <a:lstStyle/>
          <a:p>
            <a:pPr marL="342906" marR="0" lvl="0" indent="-342906" algn="l" rtl="0">
              <a:lnSpc>
                <a:spcPct val="90000"/>
              </a:lnSpc>
              <a:spcBef>
                <a:spcPts val="0"/>
              </a:spcBef>
              <a:spcAft>
                <a:spcPts val="0"/>
              </a:spcAft>
              <a:buClr>
                <a:srgbClr val="984807"/>
              </a:buClr>
              <a:buSzPct val="80000"/>
              <a:buFont typeface="Noto Sans Symbols"/>
              <a:buChar char="●"/>
            </a:pPr>
            <a:r>
              <a:rPr lang="en-US" sz="2000" b="1" i="0" u="none" strike="noStrike" cap="none" dirty="0">
                <a:solidFill>
                  <a:schemeClr val="lt1"/>
                </a:solidFill>
                <a:latin typeface="Arial"/>
                <a:ea typeface="Arial"/>
                <a:cs typeface="Arial"/>
                <a:sym typeface="Arial"/>
              </a:rPr>
              <a:t>Business Responsibility</a:t>
            </a:r>
          </a:p>
          <a:p>
            <a:pPr marL="742962" marR="0" lvl="1" indent="-285762" algn="l" rtl="0">
              <a:lnSpc>
                <a:spcPct val="90000"/>
              </a:lnSpc>
              <a:spcBef>
                <a:spcPts val="1000"/>
              </a:spcBef>
              <a:spcAft>
                <a:spcPts val="0"/>
              </a:spcAft>
              <a:buClr>
                <a:srgbClr val="C00000"/>
              </a:buClr>
              <a:buSzPct val="81523"/>
              <a:buFont typeface="Noto Sans Symbols"/>
              <a:buChar char="⧫"/>
            </a:pPr>
            <a:r>
              <a:rPr lang="en-US" sz="2140" b="0" i="0" u="none" strike="noStrike" cap="none" dirty="0">
                <a:solidFill>
                  <a:schemeClr val="lt1"/>
                </a:solidFill>
                <a:latin typeface="Century Gothic"/>
                <a:ea typeface="Century Gothic"/>
                <a:cs typeface="Century Gothic"/>
                <a:sym typeface="Century Gothic"/>
              </a:rPr>
              <a:t>Use local products whenever possible.</a:t>
            </a:r>
          </a:p>
          <a:p>
            <a:pPr marL="742962" marR="0" lvl="1" indent="-285762" algn="l" rtl="0">
              <a:lnSpc>
                <a:spcPct val="90000"/>
              </a:lnSpc>
              <a:spcBef>
                <a:spcPts val="1000"/>
              </a:spcBef>
              <a:spcAft>
                <a:spcPts val="0"/>
              </a:spcAft>
              <a:buClr>
                <a:srgbClr val="C00000"/>
              </a:buClr>
              <a:buSzPct val="81523"/>
              <a:buFont typeface="Noto Sans Symbols"/>
              <a:buChar char="⧫"/>
            </a:pPr>
            <a:r>
              <a:rPr lang="en-US" sz="2140" dirty="0">
                <a:solidFill>
                  <a:schemeClr val="lt1"/>
                </a:solidFill>
                <a:latin typeface="Century Gothic"/>
                <a:ea typeface="Century Gothic"/>
                <a:cs typeface="Century Gothic"/>
                <a:sym typeface="Century Gothic"/>
              </a:rPr>
              <a:t>Collect data by surveying different people </a:t>
            </a:r>
            <a:r>
              <a:rPr lang="en-US" sz="2140" b="0" i="0" u="none" strike="noStrike" cap="none" dirty="0">
                <a:solidFill>
                  <a:schemeClr val="lt1"/>
                </a:solidFill>
                <a:latin typeface="Century Gothic"/>
                <a:ea typeface="Century Gothic"/>
                <a:cs typeface="Century Gothic"/>
                <a:sym typeface="Century Gothic"/>
              </a:rPr>
              <a:t>.</a:t>
            </a:r>
          </a:p>
          <a:p>
            <a:pPr marL="342906" marR="0" lvl="0" indent="-342906" algn="l" rtl="0">
              <a:lnSpc>
                <a:spcPct val="90000"/>
              </a:lnSpc>
              <a:spcBef>
                <a:spcPts val="1200"/>
              </a:spcBef>
              <a:spcAft>
                <a:spcPts val="0"/>
              </a:spcAft>
              <a:buClr>
                <a:srgbClr val="984807"/>
              </a:buClr>
              <a:buSzPct val="80000"/>
              <a:buFont typeface="Noto Sans Symbols"/>
              <a:buChar char="●"/>
            </a:pPr>
            <a:r>
              <a:rPr lang="en-US" sz="2000" b="1" i="0" u="none" strike="noStrike" cap="none" dirty="0">
                <a:solidFill>
                  <a:schemeClr val="lt1"/>
                </a:solidFill>
                <a:latin typeface="Arial"/>
                <a:ea typeface="Arial"/>
                <a:cs typeface="Arial"/>
                <a:sym typeface="Arial"/>
              </a:rPr>
              <a:t>Philanthropy</a:t>
            </a:r>
          </a:p>
          <a:p>
            <a:pPr marL="742962" marR="0" lvl="1" indent="-285762" algn="l" rtl="0">
              <a:lnSpc>
                <a:spcPct val="90000"/>
              </a:lnSpc>
              <a:spcBef>
                <a:spcPts val="1000"/>
              </a:spcBef>
              <a:spcAft>
                <a:spcPts val="0"/>
              </a:spcAft>
              <a:buClr>
                <a:srgbClr val="C00000"/>
              </a:buClr>
              <a:buSzPct val="81523"/>
              <a:buFont typeface="Noto Sans Symbols"/>
              <a:buChar char="⧫"/>
            </a:pPr>
            <a:r>
              <a:rPr lang="en-US" sz="2140" b="0" i="0" u="none" strike="noStrike" cap="none" dirty="0">
                <a:solidFill>
                  <a:schemeClr val="lt1"/>
                </a:solidFill>
                <a:latin typeface="Century Gothic"/>
                <a:ea typeface="Century Gothic"/>
                <a:cs typeface="Century Gothic"/>
                <a:sym typeface="Century Gothic"/>
              </a:rPr>
              <a:t>Contribute _______________________________</a:t>
            </a:r>
          </a:p>
          <a:p>
            <a:pPr marL="585788" marR="0" lvl="1" indent="-1587" algn="l" rtl="0">
              <a:lnSpc>
                <a:spcPct val="90000"/>
              </a:lnSpc>
              <a:spcBef>
                <a:spcPts val="1000"/>
              </a:spcBef>
              <a:spcAft>
                <a:spcPts val="0"/>
              </a:spcAft>
              <a:buClr>
                <a:srgbClr val="C00000"/>
              </a:buClr>
              <a:buSzPct val="25000"/>
              <a:buFont typeface="Noto Sans Symbols"/>
              <a:buNone/>
            </a:pPr>
            <a:r>
              <a:rPr lang="en-US" sz="2140" b="0" i="0" u="none" strike="noStrike" cap="none" dirty="0">
                <a:solidFill>
                  <a:schemeClr val="lt1"/>
                </a:solidFill>
                <a:latin typeface="Century Gothic"/>
                <a:ea typeface="Century Gothic"/>
                <a:cs typeface="Century Gothic"/>
                <a:sym typeface="Century Gothic"/>
              </a:rPr>
              <a:t>     and to support ____________________________</a:t>
            </a:r>
          </a:p>
          <a:p>
            <a:pPr marL="742962" marR="0" lvl="1" indent="-285762" algn="l" rtl="0">
              <a:lnSpc>
                <a:spcPct val="90000"/>
              </a:lnSpc>
              <a:spcBef>
                <a:spcPts val="1000"/>
              </a:spcBef>
              <a:spcAft>
                <a:spcPts val="0"/>
              </a:spcAft>
              <a:buClr>
                <a:srgbClr val="C00000"/>
              </a:buClr>
              <a:buSzPct val="81523"/>
              <a:buFont typeface="Noto Sans Symbols"/>
              <a:buChar char="⧫"/>
            </a:pPr>
            <a:r>
              <a:rPr lang="en-US" sz="2140" b="0" i="0" u="none" strike="noStrike" cap="none" dirty="0">
                <a:solidFill>
                  <a:schemeClr val="lt1"/>
                </a:solidFill>
                <a:latin typeface="Century Gothic"/>
                <a:ea typeface="Century Gothic"/>
                <a:cs typeface="Century Gothic"/>
                <a:sym typeface="Century Gothic"/>
              </a:rPr>
              <a:t>1% of yearly net profit (after 3 years of business) to ____</a:t>
            </a:r>
          </a:p>
          <a:p>
            <a:pPr marL="585788" marR="0" lvl="1" indent="-1587" algn="l" rtl="0">
              <a:lnSpc>
                <a:spcPct val="90000"/>
              </a:lnSpc>
              <a:spcBef>
                <a:spcPts val="1000"/>
              </a:spcBef>
              <a:spcAft>
                <a:spcPts val="0"/>
              </a:spcAft>
              <a:buClr>
                <a:srgbClr val="C00000"/>
              </a:buClr>
              <a:buSzPct val="25000"/>
              <a:buFont typeface="Noto Sans Symbols"/>
              <a:buNone/>
            </a:pPr>
            <a:r>
              <a:rPr lang="en-US" sz="2140" b="0" i="0" u="none" strike="noStrike" cap="none" dirty="0">
                <a:solidFill>
                  <a:schemeClr val="lt1"/>
                </a:solidFill>
                <a:latin typeface="Century Gothic"/>
                <a:ea typeface="Century Gothic"/>
                <a:cs typeface="Century Gothic"/>
                <a:sym typeface="Century Gothic"/>
              </a:rPr>
              <a:t>    _________________________________________</a:t>
            </a:r>
          </a:p>
          <a:p>
            <a:pPr marL="585788" marR="0" lvl="1" indent="-1587" algn="l" rtl="0">
              <a:lnSpc>
                <a:spcPct val="90000"/>
              </a:lnSpc>
              <a:spcBef>
                <a:spcPts val="1000"/>
              </a:spcBef>
              <a:spcAft>
                <a:spcPts val="0"/>
              </a:spcAft>
              <a:buClr>
                <a:srgbClr val="C00000"/>
              </a:buClr>
              <a:buSzPct val="25000"/>
              <a:buFont typeface="Noto Sans Symbols"/>
              <a:buNone/>
            </a:pPr>
            <a:r>
              <a:rPr lang="en-US" sz="2140" b="0" i="0" u="none" strike="noStrike" cap="none" dirty="0">
                <a:solidFill>
                  <a:schemeClr val="lt1"/>
                </a:solidFill>
                <a:latin typeface="Century Gothic"/>
                <a:ea typeface="Century Gothic"/>
                <a:cs typeface="Century Gothic"/>
                <a:sym typeface="Century Gothic"/>
              </a:rPr>
              <a:t>__________________________________________</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89506" y="-86523"/>
            <a:ext cx="8229600" cy="1046162"/>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4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Business &amp; Personal Goals</a:t>
            </a:r>
          </a:p>
        </p:txBody>
      </p:sp>
      <p:sp>
        <p:nvSpPr>
          <p:cNvPr id="448" name="Shape 448"/>
          <p:cNvSpPr/>
          <p:nvPr/>
        </p:nvSpPr>
        <p:spPr>
          <a:xfrm>
            <a:off x="773112" y="1364047"/>
            <a:ext cx="3657600" cy="2413001"/>
          </a:xfrm>
          <a:prstGeom prst="rect">
            <a:avLst/>
          </a:prstGeom>
          <a:solidFill>
            <a:schemeClr val="tx2">
              <a:lumMod val="60000"/>
              <a:lumOff val="40000"/>
            </a:schemeClr>
          </a:solidFill>
          <a:ln w="19050" cap="rnd" cmpd="sng">
            <a:solidFill>
              <a:schemeClr val="accent1"/>
            </a:solidFill>
            <a:prstDash val="solid"/>
            <a:round/>
            <a:headEnd type="none" w="med" len="med"/>
            <a:tailEnd type="none" w="med" len="med"/>
          </a:ln>
        </p:spPr>
        <p:txBody>
          <a:bodyPr lIns="91425" tIns="45700" rIns="91425" bIns="45700" anchor="t" anchorCtr="1">
            <a:noAutofit/>
          </a:bodyPr>
          <a:lstStyle/>
          <a:p>
            <a:pPr marL="228600" marR="0" lvl="1" indent="-228600" algn="l" rtl="0">
              <a:spcBef>
                <a:spcPts val="0"/>
              </a:spcBef>
              <a:spcAft>
                <a:spcPts val="0"/>
              </a:spcAft>
              <a:buClr>
                <a:srgbClr val="4F2F4D"/>
              </a:buClr>
              <a:buSzPct val="79999"/>
              <a:buFont typeface="Noto Sans Symbols"/>
              <a:buChar char="●"/>
            </a:pPr>
            <a:r>
              <a:rPr lang="en-US" sz="1800" dirty="0">
                <a:solidFill>
                  <a:srgbClr val="0E282A"/>
                </a:solidFill>
                <a:latin typeface="Georgia"/>
                <a:ea typeface="Georgia"/>
                <a:cs typeface="Georgia"/>
                <a:sym typeface="Georgia"/>
              </a:rPr>
              <a:t>To attend trade shows every year</a:t>
            </a:r>
          </a:p>
          <a:p>
            <a:pPr marL="228600" marR="0" lvl="1" indent="-228600" algn="l" rtl="0">
              <a:spcBef>
                <a:spcPts val="0"/>
              </a:spcBef>
              <a:spcAft>
                <a:spcPts val="0"/>
              </a:spcAft>
              <a:buClr>
                <a:srgbClr val="4F2F4D"/>
              </a:buClr>
              <a:buSzPct val="79999"/>
              <a:buFont typeface="Noto Sans Symbols"/>
              <a:buChar char="●"/>
            </a:pPr>
            <a:r>
              <a:rPr lang="en-US" sz="1800" b="0" i="0" strike="noStrike" cap="none" dirty="0" smtClean="0">
                <a:solidFill>
                  <a:srgbClr val="0E282A"/>
                </a:solidFill>
                <a:latin typeface="Georgia"/>
                <a:ea typeface="Georgia"/>
                <a:cs typeface="Georgia"/>
                <a:sym typeface="Georgia"/>
              </a:rPr>
              <a:t>We want to eventually </a:t>
            </a:r>
            <a:r>
              <a:rPr lang="en-US" sz="1800" b="0" i="0" strike="noStrike" cap="none" dirty="0">
                <a:solidFill>
                  <a:srgbClr val="0E282A"/>
                </a:solidFill>
                <a:latin typeface="Georgia"/>
                <a:ea typeface="Georgia"/>
                <a:cs typeface="Georgia"/>
                <a:sym typeface="Georgia"/>
              </a:rPr>
              <a:t>have more people working for </a:t>
            </a:r>
            <a:r>
              <a:rPr lang="en-US" sz="1800" b="0" i="0" strike="noStrike" cap="none" dirty="0" smtClean="0">
                <a:solidFill>
                  <a:srgbClr val="0E282A"/>
                </a:solidFill>
                <a:latin typeface="Georgia"/>
                <a:ea typeface="Georgia"/>
                <a:cs typeface="Georgia"/>
                <a:sym typeface="Georgia"/>
              </a:rPr>
              <a:t>us, including </a:t>
            </a:r>
            <a:r>
              <a:rPr lang="en-US" sz="1800" b="0" i="0" strike="noStrike" cap="none" dirty="0">
                <a:solidFill>
                  <a:srgbClr val="0E282A"/>
                </a:solidFill>
                <a:latin typeface="Georgia"/>
                <a:ea typeface="Georgia"/>
                <a:cs typeface="Georgia"/>
                <a:sym typeface="Georgia"/>
              </a:rPr>
              <a:t>engineers, designers, etc.</a:t>
            </a:r>
          </a:p>
        </p:txBody>
      </p:sp>
      <p:sp>
        <p:nvSpPr>
          <p:cNvPr id="449" name="Shape 449"/>
          <p:cNvSpPr/>
          <p:nvPr/>
        </p:nvSpPr>
        <p:spPr>
          <a:xfrm>
            <a:off x="4800598" y="1414848"/>
            <a:ext cx="3505200" cy="2362200"/>
          </a:xfrm>
          <a:prstGeom prst="rect">
            <a:avLst/>
          </a:prstGeom>
          <a:solidFill>
            <a:schemeClr val="tx2">
              <a:lumMod val="60000"/>
              <a:lumOff val="40000"/>
            </a:schemeClr>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228600" lvl="1" indent="-228600">
              <a:spcBef>
                <a:spcPts val="1200"/>
              </a:spcBef>
              <a:buClr>
                <a:srgbClr val="4F2F4D"/>
              </a:buClr>
              <a:buSzPct val="79999"/>
              <a:buFont typeface="Noto Sans Symbols"/>
              <a:buChar char="●"/>
            </a:pPr>
            <a:r>
              <a:rPr lang="en-US" sz="1800" dirty="0" smtClean="0">
                <a:solidFill>
                  <a:srgbClr val="0E282A"/>
                </a:solidFill>
                <a:latin typeface="Georgia"/>
                <a:ea typeface="Georgia"/>
                <a:cs typeface="Georgia"/>
                <a:sym typeface="Georgia"/>
              </a:rPr>
              <a:t>We want to gain popularity on social </a:t>
            </a:r>
            <a:r>
              <a:rPr lang="en-US" sz="1800" dirty="0">
                <a:solidFill>
                  <a:srgbClr val="0E282A"/>
                </a:solidFill>
                <a:latin typeface="Georgia"/>
                <a:ea typeface="Georgia"/>
                <a:cs typeface="Georgia"/>
                <a:sym typeface="Georgia"/>
              </a:rPr>
              <a:t>media including Instagram, Twitter, etc.</a:t>
            </a:r>
          </a:p>
          <a:p>
            <a:pPr marL="228600" marR="0" lvl="1" indent="-228600" algn="l" rtl="0">
              <a:lnSpc>
                <a:spcPct val="80000"/>
              </a:lnSpc>
              <a:spcBef>
                <a:spcPts val="1200"/>
              </a:spcBef>
              <a:buClr>
                <a:srgbClr val="4F2F4D"/>
              </a:buClr>
              <a:buSzPct val="79999"/>
              <a:buFont typeface="Noto Sans Symbols"/>
              <a:buChar char="●"/>
            </a:pPr>
            <a:r>
              <a:rPr lang="en-US" sz="1800" dirty="0">
                <a:solidFill>
                  <a:srgbClr val="0E282A"/>
                </a:solidFill>
                <a:latin typeface="Georgia"/>
                <a:ea typeface="Georgia"/>
                <a:cs typeface="Georgia"/>
                <a:sym typeface="Georgia"/>
              </a:rPr>
              <a:t>To advertise the business all over social media and other websites such as banners on other sites</a:t>
            </a:r>
            <a:endParaRPr lang="en-US" sz="1800" b="0" i="0" strike="noStrike" cap="none" dirty="0">
              <a:solidFill>
                <a:srgbClr val="0E282A"/>
              </a:solidFill>
              <a:latin typeface="Georgia"/>
              <a:ea typeface="Georgia"/>
              <a:cs typeface="Georgia"/>
              <a:sym typeface="Georgia"/>
            </a:endParaRPr>
          </a:p>
        </p:txBody>
      </p:sp>
      <p:sp>
        <p:nvSpPr>
          <p:cNvPr id="450" name="Shape 450"/>
          <p:cNvSpPr txBox="1"/>
          <p:nvPr/>
        </p:nvSpPr>
        <p:spPr>
          <a:xfrm>
            <a:off x="773112" y="724884"/>
            <a:ext cx="3657600" cy="401637"/>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dk1"/>
                </a:solidFill>
                <a:latin typeface="Arial"/>
                <a:ea typeface="Arial"/>
                <a:cs typeface="Arial"/>
                <a:sym typeface="Arial"/>
              </a:rPr>
              <a:t>Business</a:t>
            </a:r>
          </a:p>
        </p:txBody>
      </p:sp>
      <p:sp>
        <p:nvSpPr>
          <p:cNvPr id="451" name="Shape 451"/>
          <p:cNvSpPr txBox="1"/>
          <p:nvPr/>
        </p:nvSpPr>
        <p:spPr>
          <a:xfrm>
            <a:off x="4811712" y="724885"/>
            <a:ext cx="3494086" cy="401637"/>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dk1"/>
                </a:solidFill>
                <a:latin typeface="Arial"/>
                <a:ea typeface="Arial"/>
                <a:cs typeface="Arial"/>
                <a:sym typeface="Arial"/>
              </a:rPr>
              <a:t>Personal</a:t>
            </a:r>
          </a:p>
        </p:txBody>
      </p:sp>
      <p:sp>
        <p:nvSpPr>
          <p:cNvPr id="452" name="Shape 452"/>
          <p:cNvSpPr/>
          <p:nvPr/>
        </p:nvSpPr>
        <p:spPr>
          <a:xfrm>
            <a:off x="773112" y="3913876"/>
            <a:ext cx="3657600" cy="2438399"/>
          </a:xfrm>
          <a:prstGeom prst="rect">
            <a:avLst/>
          </a:prstGeom>
          <a:solidFill>
            <a:schemeClr val="tx2">
              <a:lumMod val="60000"/>
              <a:lumOff val="40000"/>
            </a:schemeClr>
          </a:solidFill>
          <a:ln w="19050" cap="rnd" cmpd="sng">
            <a:solidFill>
              <a:schemeClr val="accent1"/>
            </a:solidFill>
            <a:prstDash val="solid"/>
            <a:round/>
            <a:headEnd type="none" w="med" len="med"/>
            <a:tailEnd type="none" w="med" len="med"/>
          </a:ln>
        </p:spPr>
        <p:txBody>
          <a:bodyPr lIns="91425" tIns="45700" rIns="91425" bIns="45700" anchor="t" anchorCtr="1">
            <a:noAutofit/>
          </a:bodyPr>
          <a:lstStyle/>
          <a:p>
            <a:pPr marL="228600" marR="0" lvl="1" indent="-228600" algn="l" rtl="0">
              <a:lnSpc>
                <a:spcPct val="80000"/>
              </a:lnSpc>
              <a:spcBef>
                <a:spcPts val="0"/>
              </a:spcBef>
              <a:spcAft>
                <a:spcPts val="0"/>
              </a:spcAft>
              <a:buClr>
                <a:srgbClr val="4F2F4D"/>
              </a:buClr>
              <a:buSzPct val="79999"/>
              <a:buFont typeface="Noto Sans Symbols"/>
              <a:buChar char="●"/>
            </a:pPr>
            <a:r>
              <a:rPr lang="en-US" sz="1800" b="0" i="0" strike="noStrike" cap="none" dirty="0">
                <a:solidFill>
                  <a:srgbClr val="0E282A"/>
                </a:solidFill>
                <a:latin typeface="Georgia"/>
                <a:ea typeface="Georgia"/>
                <a:cs typeface="Georgia"/>
                <a:sym typeface="Georgia"/>
              </a:rPr>
              <a:t>To have a business building where we can sell our products</a:t>
            </a:r>
          </a:p>
          <a:p>
            <a:pPr marL="228600" marR="0" lvl="1" indent="-228600" algn="l" rtl="0">
              <a:lnSpc>
                <a:spcPct val="80000"/>
              </a:lnSpc>
              <a:spcBef>
                <a:spcPts val="1200"/>
              </a:spcBef>
              <a:spcAft>
                <a:spcPts val="0"/>
              </a:spcAft>
              <a:buClr>
                <a:srgbClr val="4F2F4D"/>
              </a:buClr>
              <a:buSzPct val="79999"/>
              <a:buFont typeface="Noto Sans Symbols"/>
              <a:buChar char="●"/>
            </a:pPr>
            <a:r>
              <a:rPr lang="en-US" sz="1800" b="0" i="0" strike="noStrike" cap="none" dirty="0">
                <a:solidFill>
                  <a:srgbClr val="0E282A"/>
                </a:solidFill>
                <a:latin typeface="Georgia"/>
                <a:ea typeface="Georgia"/>
                <a:cs typeface="Georgia"/>
                <a:sym typeface="Georgia"/>
              </a:rPr>
              <a:t>By the </a:t>
            </a:r>
            <a:r>
              <a:rPr lang="en-US" sz="1800" dirty="0" smtClean="0">
                <a:solidFill>
                  <a:srgbClr val="0E282A"/>
                </a:solidFill>
                <a:latin typeface="Georgia"/>
                <a:ea typeface="Georgia"/>
                <a:cs typeface="Georgia"/>
                <a:sym typeface="Georgia"/>
              </a:rPr>
              <a:t>fifth </a:t>
            </a:r>
            <a:r>
              <a:rPr lang="en-US" sz="1800" b="0" i="0" strike="noStrike" cap="none" dirty="0" smtClean="0">
                <a:solidFill>
                  <a:srgbClr val="0E282A"/>
                </a:solidFill>
                <a:latin typeface="Georgia"/>
                <a:ea typeface="Georgia"/>
                <a:cs typeface="Georgia"/>
                <a:sym typeface="Georgia"/>
              </a:rPr>
              <a:t>year</a:t>
            </a:r>
            <a:r>
              <a:rPr lang="en-US" sz="1800" b="0" i="0" strike="noStrike" cap="none" dirty="0">
                <a:solidFill>
                  <a:srgbClr val="0E282A"/>
                </a:solidFill>
                <a:latin typeface="Georgia"/>
                <a:ea typeface="Georgia"/>
                <a:cs typeface="Georgia"/>
                <a:sym typeface="Georgia"/>
              </a:rPr>
              <a:t>, </a:t>
            </a:r>
            <a:r>
              <a:rPr lang="en-US" sz="1800" dirty="0" smtClean="0">
                <a:solidFill>
                  <a:srgbClr val="0E282A"/>
                </a:solidFill>
                <a:latin typeface="Georgia"/>
                <a:ea typeface="Georgia"/>
                <a:cs typeface="Georgia"/>
                <a:sym typeface="Georgia"/>
              </a:rPr>
              <a:t>we hope t</a:t>
            </a:r>
            <a:r>
              <a:rPr lang="en-US" sz="1800" b="0" i="0" strike="noStrike" cap="none" dirty="0" smtClean="0">
                <a:solidFill>
                  <a:srgbClr val="0E282A"/>
                </a:solidFill>
                <a:latin typeface="Georgia"/>
                <a:ea typeface="Georgia"/>
                <a:cs typeface="Georgia"/>
                <a:sym typeface="Georgia"/>
              </a:rPr>
              <a:t>o </a:t>
            </a:r>
            <a:r>
              <a:rPr lang="en-US" sz="1800" b="0" i="0" strike="noStrike" cap="none" dirty="0">
                <a:solidFill>
                  <a:srgbClr val="0E282A"/>
                </a:solidFill>
                <a:latin typeface="Georgia"/>
                <a:ea typeface="Georgia"/>
                <a:cs typeface="Georgia"/>
                <a:sym typeface="Georgia"/>
              </a:rPr>
              <a:t>spread our business </a:t>
            </a:r>
            <a:r>
              <a:rPr lang="en-US" sz="1800" b="0" i="0" strike="noStrike" cap="none" dirty="0" smtClean="0">
                <a:solidFill>
                  <a:srgbClr val="0E282A"/>
                </a:solidFill>
                <a:latin typeface="Georgia"/>
                <a:ea typeface="Georgia"/>
                <a:cs typeface="Georgia"/>
                <a:sym typeface="Georgia"/>
              </a:rPr>
              <a:t>around the country. </a:t>
            </a:r>
            <a:endParaRPr lang="en-US" sz="1800" b="0" i="0" strike="noStrike" cap="none" dirty="0">
              <a:solidFill>
                <a:srgbClr val="0E282A"/>
              </a:solidFill>
              <a:latin typeface="Georgia"/>
              <a:ea typeface="Georgia"/>
              <a:cs typeface="Georgia"/>
              <a:sym typeface="Georgia"/>
            </a:endParaRPr>
          </a:p>
        </p:txBody>
      </p:sp>
      <p:sp>
        <p:nvSpPr>
          <p:cNvPr id="453" name="Shape 453"/>
          <p:cNvSpPr txBox="1"/>
          <p:nvPr/>
        </p:nvSpPr>
        <p:spPr>
          <a:xfrm rot="-5400000">
            <a:off x="-691594" y="2369730"/>
            <a:ext cx="2362200" cy="401637"/>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dk1"/>
                </a:solidFill>
                <a:latin typeface="Arial"/>
                <a:ea typeface="Arial"/>
                <a:cs typeface="Arial"/>
                <a:sym typeface="Arial"/>
              </a:rPr>
              <a:t>Short-Term</a:t>
            </a:r>
          </a:p>
        </p:txBody>
      </p:sp>
      <p:sp>
        <p:nvSpPr>
          <p:cNvPr id="454" name="Shape 454"/>
          <p:cNvSpPr txBox="1"/>
          <p:nvPr/>
        </p:nvSpPr>
        <p:spPr>
          <a:xfrm rot="-5400000">
            <a:off x="-608924" y="4932256"/>
            <a:ext cx="2198687" cy="401637"/>
          </a:xfrm>
          <a:prstGeom prst="rect">
            <a:avLst/>
          </a:prstGeom>
          <a:solidFill>
            <a:srgbClr val="6699FF"/>
          </a:solidFill>
          <a:ln w="28575"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000" b="1" dirty="0">
                <a:solidFill>
                  <a:schemeClr val="dk1"/>
                </a:solidFill>
                <a:latin typeface="Arial"/>
                <a:ea typeface="Arial"/>
                <a:cs typeface="Arial"/>
                <a:sym typeface="Arial"/>
              </a:rPr>
              <a:t>Long-Term</a:t>
            </a:r>
          </a:p>
        </p:txBody>
      </p:sp>
      <p:sp>
        <p:nvSpPr>
          <p:cNvPr id="455" name="Shape 455"/>
          <p:cNvSpPr/>
          <p:nvPr/>
        </p:nvSpPr>
        <p:spPr>
          <a:xfrm>
            <a:off x="4800598" y="3913876"/>
            <a:ext cx="3505200" cy="2438399"/>
          </a:xfrm>
          <a:prstGeom prst="rect">
            <a:avLst/>
          </a:prstGeom>
          <a:solidFill>
            <a:schemeClr val="tx2">
              <a:lumMod val="60000"/>
              <a:lumOff val="40000"/>
            </a:schemeClr>
          </a:solidFill>
          <a:ln w="19050" cap="rnd" cmpd="sng">
            <a:solidFill>
              <a:schemeClr val="accent1"/>
            </a:solidFill>
            <a:prstDash val="solid"/>
            <a:round/>
            <a:headEnd type="none" w="med" len="med"/>
            <a:tailEnd type="none" w="med" len="med"/>
          </a:ln>
        </p:spPr>
        <p:txBody>
          <a:bodyPr lIns="91425" tIns="45700" rIns="91425" bIns="45700" anchor="t" anchorCtr="1">
            <a:noAutofit/>
          </a:bodyPr>
          <a:lstStyle/>
          <a:p>
            <a:pPr marL="228600" marR="0" lvl="1" indent="-228600" algn="l" rtl="0">
              <a:lnSpc>
                <a:spcPct val="80000"/>
              </a:lnSpc>
              <a:spcBef>
                <a:spcPts val="0"/>
              </a:spcBef>
              <a:spcAft>
                <a:spcPts val="0"/>
              </a:spcAft>
              <a:buClr>
                <a:srgbClr val="4F2F4D"/>
              </a:buClr>
              <a:buSzPct val="79999"/>
              <a:buFont typeface="Noto Sans Symbols"/>
              <a:buChar char="●"/>
            </a:pPr>
            <a:r>
              <a:rPr lang="en-US" sz="1800" i="0" strike="noStrike" cap="none" dirty="0">
                <a:solidFill>
                  <a:srgbClr val="0E282A"/>
                </a:solidFill>
                <a:latin typeface="Georgia"/>
                <a:ea typeface="Georgia"/>
                <a:cs typeface="Georgia"/>
                <a:sym typeface="Georgia"/>
              </a:rPr>
              <a:t>To host fundraisers every </a:t>
            </a:r>
            <a:r>
              <a:rPr lang="en-US" sz="1800" i="0" strike="noStrike" cap="none" dirty="0" smtClean="0">
                <a:solidFill>
                  <a:srgbClr val="0E282A"/>
                </a:solidFill>
                <a:latin typeface="Georgia"/>
                <a:ea typeface="Georgia"/>
                <a:cs typeface="Georgia"/>
                <a:sym typeface="Georgia"/>
              </a:rPr>
              <a:t>year</a:t>
            </a:r>
            <a:r>
              <a:rPr lang="en-US" sz="1800" dirty="0">
                <a:solidFill>
                  <a:srgbClr val="0E282A"/>
                </a:solidFill>
                <a:latin typeface="Georgia"/>
                <a:ea typeface="Georgia"/>
                <a:cs typeface="Georgia"/>
                <a:sym typeface="Georgia"/>
              </a:rPr>
              <a:t>.</a:t>
            </a:r>
            <a:endParaRPr lang="en-US" sz="1800" i="0" strike="noStrike" cap="none" dirty="0">
              <a:solidFill>
                <a:srgbClr val="0E282A"/>
              </a:solidFill>
              <a:latin typeface="Georgia"/>
              <a:ea typeface="Georgia"/>
              <a:cs typeface="Georgia"/>
              <a:sym typeface="Georgia"/>
            </a:endParaRPr>
          </a:p>
          <a:p>
            <a:pPr marL="228600" marR="0" lvl="1" indent="-228600" algn="l" rtl="0">
              <a:lnSpc>
                <a:spcPct val="80000"/>
              </a:lnSpc>
              <a:spcBef>
                <a:spcPts val="0"/>
              </a:spcBef>
              <a:spcAft>
                <a:spcPts val="0"/>
              </a:spcAft>
              <a:buClr>
                <a:srgbClr val="4F2F4D"/>
              </a:buClr>
              <a:buSzPct val="79999"/>
              <a:buFont typeface="Noto Sans Symbols"/>
              <a:buChar char="●"/>
            </a:pPr>
            <a:endParaRPr lang="en-US" sz="1800" dirty="0">
              <a:solidFill>
                <a:srgbClr val="0E282A"/>
              </a:solidFill>
              <a:latin typeface="Georgia"/>
              <a:ea typeface="Georgia"/>
              <a:cs typeface="Georgia"/>
              <a:sym typeface="Georgia"/>
            </a:endParaRPr>
          </a:p>
          <a:p>
            <a:pPr marL="228600" marR="0" lvl="1" indent="-228600" algn="l" rtl="0">
              <a:lnSpc>
                <a:spcPct val="80000"/>
              </a:lnSpc>
              <a:spcBef>
                <a:spcPts val="0"/>
              </a:spcBef>
              <a:spcAft>
                <a:spcPts val="0"/>
              </a:spcAft>
              <a:buClr>
                <a:srgbClr val="4F2F4D"/>
              </a:buClr>
              <a:buSzPct val="79999"/>
              <a:buFont typeface="Noto Sans Symbols"/>
              <a:buChar char="●"/>
            </a:pPr>
            <a:r>
              <a:rPr lang="en-US" sz="1800" u="sng" dirty="0" smtClean="0">
                <a:solidFill>
                  <a:srgbClr val="0E282A"/>
                </a:solidFill>
                <a:latin typeface="Georgia"/>
                <a:ea typeface="Georgia"/>
                <a:cs typeface="Georgia"/>
                <a:sym typeface="Georgia"/>
              </a:rPr>
              <a:t>We will donate </a:t>
            </a:r>
            <a:r>
              <a:rPr lang="en-US" sz="1800" u="sng" dirty="0">
                <a:solidFill>
                  <a:srgbClr val="0E282A"/>
                </a:solidFill>
                <a:latin typeface="Georgia"/>
                <a:ea typeface="Georgia"/>
                <a:cs typeface="Georgia"/>
                <a:sym typeface="Georgia"/>
              </a:rPr>
              <a:t>money to a variety of charities such as Red </a:t>
            </a:r>
            <a:r>
              <a:rPr lang="en-US" sz="1800" u="sng" dirty="0" smtClean="0">
                <a:solidFill>
                  <a:srgbClr val="0E282A"/>
                </a:solidFill>
                <a:latin typeface="Georgia"/>
                <a:ea typeface="Georgia"/>
                <a:cs typeface="Georgia"/>
                <a:sym typeface="Georgia"/>
              </a:rPr>
              <a:t>Cross</a:t>
            </a:r>
            <a:endParaRPr lang="en-US" sz="1800" i="0" u="sng" strike="noStrike" cap="none" dirty="0">
              <a:solidFill>
                <a:srgbClr val="0E282A"/>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2" name="Shape 462"/>
          <p:cNvSpPr/>
          <p:nvPr/>
        </p:nvSpPr>
        <p:spPr>
          <a:xfrm>
            <a:off x="1481324" y="3741734"/>
            <a:ext cx="6097587" cy="5238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FFFF00"/>
                </a:solidFill>
                <a:latin typeface="Times New Roman" panose="02020603050405020304" pitchFamily="18" charset="0"/>
                <a:ea typeface="Open Sans"/>
                <a:cs typeface="Times New Roman" panose="02020603050405020304" pitchFamily="18" charset="0"/>
                <a:sym typeface="Open Sans"/>
              </a:rPr>
              <a:t>Thank you for your time</a:t>
            </a:r>
            <a:r>
              <a:rPr lang="en-US" sz="3600" b="1" dirty="0">
                <a:solidFill>
                  <a:srgbClr val="FFFF00"/>
                </a:solidFill>
                <a:latin typeface="Times New Roman" panose="02020603050405020304" pitchFamily="18" charset="0"/>
                <a:ea typeface="Open Sans"/>
                <a:cs typeface="Times New Roman" panose="02020603050405020304" pitchFamily="18" charset="0"/>
                <a:sym typeface="Wingdings" panose="05000000000000000000" pitchFamily="2" charset="2"/>
              </a:rPr>
              <a:t></a:t>
            </a:r>
            <a:endParaRPr lang="en-US" sz="3600" b="1" dirty="0">
              <a:solidFill>
                <a:srgbClr val="FFFF00"/>
              </a:solidFill>
              <a:latin typeface="Times New Roman" panose="02020603050405020304" pitchFamily="18" charset="0"/>
              <a:ea typeface="Open Sans"/>
              <a:cs typeface="Times New Roman" panose="02020603050405020304" pitchFamily="18" charset="0"/>
              <a:sym typeface="Open Sans"/>
            </a:endParaRPr>
          </a:p>
        </p:txBody>
      </p:sp>
      <p:sp>
        <p:nvSpPr>
          <p:cNvPr id="463" name="Shape 463"/>
          <p:cNvSpPr/>
          <p:nvPr/>
        </p:nvSpPr>
        <p:spPr>
          <a:xfrm>
            <a:off x="304800" y="2133600"/>
            <a:ext cx="8534399" cy="646331"/>
          </a:xfrm>
          <a:prstGeom prst="rect">
            <a:avLst/>
          </a:prstGeom>
        </p:spPr>
        <p:txBody>
          <a:bodyPr>
            <a:prstTxWarp prst="textPlain">
              <a:avLst/>
            </a:prstTxWarp>
          </a:bodyPr>
          <a:lstStyle/>
          <a:p>
            <a:pPr lvl="0" algn="ctr"/>
            <a:endParaRPr lang="en-US" b="1" i="0" dirty="0">
              <a:ln>
                <a:noFill/>
              </a:ln>
              <a:solidFill>
                <a:srgbClr val="795E0E"/>
              </a:solidFill>
              <a:latin typeface="Arial Black"/>
            </a:endParaRPr>
          </a:p>
        </p:txBody>
      </p:sp>
      <p:sp>
        <p:nvSpPr>
          <p:cNvPr id="4" name="TextBox 3"/>
          <p:cNvSpPr txBox="1"/>
          <p:nvPr/>
        </p:nvSpPr>
        <p:spPr>
          <a:xfrm>
            <a:off x="404849" y="502571"/>
            <a:ext cx="6987133" cy="1019102"/>
          </a:xfrm>
          <a:prstGeom prst="rect">
            <a:avLst/>
          </a:prstGeom>
          <a:noFill/>
        </p:spPr>
        <p:txBody>
          <a:bodyPr wrap="square" rtlCol="0">
            <a:spAutoFit/>
          </a:bodyPr>
          <a:lstStyle/>
          <a:p>
            <a:endParaRPr lang="en-US" dirty="0"/>
          </a:p>
        </p:txBody>
      </p:sp>
      <p:sp>
        <p:nvSpPr>
          <p:cNvPr id="10" name="Shape 460"/>
          <p:cNvSpPr/>
          <p:nvPr/>
        </p:nvSpPr>
        <p:spPr>
          <a:xfrm>
            <a:off x="453709" y="451322"/>
            <a:ext cx="7894553" cy="798125"/>
          </a:xfrm>
          <a:prstGeom prst="rect">
            <a:avLst/>
          </a:prstGeom>
        </p:spPr>
        <p:txBody>
          <a:bodyPr>
            <a:prstTxWarp prst="textPlain">
              <a:avLst>
                <a:gd name="adj" fmla="val 51010"/>
              </a:avLst>
            </a:prstTxWarp>
          </a:bodyPr>
          <a:lstStyle/>
          <a:p>
            <a:pPr algn="ctr"/>
            <a:r>
              <a:rPr lang="en-US" b="1" i="1" dirty="0">
                <a:latin typeface="Times New Roman" panose="02020603050405020304" pitchFamily="18" charset="0"/>
                <a:cs typeface="Times New Roman" panose="02020603050405020304" pitchFamily="18" charset="0"/>
              </a:rPr>
              <a:t>Millennial Miracle</a:t>
            </a:r>
          </a:p>
        </p:txBody>
      </p:sp>
      <p:sp>
        <p:nvSpPr>
          <p:cNvPr id="5" name="TextBox 4"/>
          <p:cNvSpPr txBox="1"/>
          <p:nvPr/>
        </p:nvSpPr>
        <p:spPr>
          <a:xfrm>
            <a:off x="537472" y="1814840"/>
            <a:ext cx="7985294" cy="584775"/>
          </a:xfrm>
          <a:prstGeom prst="rect">
            <a:avLst/>
          </a:prstGeom>
          <a:noFill/>
        </p:spPr>
        <p:txBody>
          <a:bodyPr wrap="square" rtlCol="0">
            <a:spAutoFit/>
          </a:bodyPr>
          <a:lstStyle/>
          <a:p>
            <a:pPr algn="ctr"/>
            <a:r>
              <a:rPr lang="en-US" sz="3200" b="1" i="1" dirty="0">
                <a:solidFill>
                  <a:schemeClr val="tx1"/>
                </a:solidFill>
                <a:latin typeface="Times New Roman" panose="02020603050405020304" pitchFamily="18" charset="0"/>
                <a:cs typeface="Times New Roman" panose="02020603050405020304" pitchFamily="18" charset="0"/>
              </a:rPr>
              <a:t>“A Road That You </a:t>
            </a:r>
            <a:r>
              <a:rPr lang="en-US" sz="3200" b="1" i="1" dirty="0" smtClean="0">
                <a:solidFill>
                  <a:schemeClr val="tx1"/>
                </a:solidFill>
                <a:latin typeface="Times New Roman" panose="02020603050405020304" pitchFamily="18" charset="0"/>
                <a:cs typeface="Times New Roman" panose="02020603050405020304" pitchFamily="18" charset="0"/>
              </a:rPr>
              <a:t>Must </a:t>
            </a:r>
            <a:r>
              <a:rPr lang="en-US" sz="3200" b="1" i="1" dirty="0">
                <a:solidFill>
                  <a:schemeClr val="tx1"/>
                </a:solidFill>
                <a:latin typeface="Times New Roman" panose="02020603050405020304" pitchFamily="18" charset="0"/>
                <a:cs typeface="Times New Roman" panose="02020603050405020304" pitchFamily="18" charset="0"/>
              </a:rPr>
              <a:t>Take”</a:t>
            </a:r>
          </a:p>
        </p:txBody>
      </p:sp>
      <p:sp>
        <p:nvSpPr>
          <p:cNvPr id="6" name="TextBox 5"/>
          <p:cNvSpPr txBox="1"/>
          <p:nvPr/>
        </p:nvSpPr>
        <p:spPr>
          <a:xfrm>
            <a:off x="952790" y="2965008"/>
            <a:ext cx="7154657" cy="369332"/>
          </a:xfrm>
          <a:prstGeom prst="rect">
            <a:avLst/>
          </a:prstGeom>
          <a:no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Damian Smith, Asia Aaron, Princess Brown, Tammy Padilla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457200" y="228600"/>
            <a:ext cx="8229600" cy="990599"/>
          </a:xfrm>
          <a:prstGeom prst="rect">
            <a:avLst/>
          </a:prstGeom>
          <a:noFill/>
          <a:ln>
            <a:noFill/>
          </a:ln>
        </p:spPr>
        <p:txBody>
          <a:bodyPr lIns="91425" tIns="45700" rIns="91425" bIns="45700" anchor="ctr" anchorCtr="0">
            <a:noAutofit/>
          </a:bodyPr>
          <a:lstStyle/>
          <a:p>
            <a:pPr marL="0" marR="0" lvl="0" indent="0" rtl="0">
              <a:spcBef>
                <a:spcPts val="0"/>
              </a:spcBef>
              <a:buClr>
                <a:srgbClr val="990033"/>
              </a:buClr>
              <a:buSzPct val="25000"/>
              <a:buFont typeface="Noto Sans Symbols"/>
              <a:buNone/>
            </a:pPr>
            <a:r>
              <a:rPr lang="en-US" sz="4200" dirty="0">
                <a:solidFill>
                  <a:schemeClr val="bg1"/>
                </a:solidFill>
                <a:effectLst>
                  <a:outerShdw blurRad="38100" dist="38100" dir="2700000" algn="tl">
                    <a:srgbClr val="000000">
                      <a:alpha val="43137"/>
                    </a:srgbClr>
                  </a:outerShdw>
                </a:effectLst>
                <a:latin typeface="+mj-lt"/>
                <a:ea typeface="Corbel"/>
                <a:cs typeface="Corbel"/>
                <a:sym typeface="Corbel"/>
              </a:rPr>
              <a:t>Market Analysis</a:t>
            </a:r>
          </a:p>
        </p:txBody>
      </p:sp>
      <p:graphicFrame>
        <p:nvGraphicFramePr>
          <p:cNvPr id="230" name="Shape 230"/>
          <p:cNvGraphicFramePr/>
          <p:nvPr>
            <p:extLst>
              <p:ext uri="{D42A27DB-BD31-4B8C-83A1-F6EECF244321}">
                <p14:modId xmlns:p14="http://schemas.microsoft.com/office/powerpoint/2010/main" val="652920437"/>
              </p:ext>
            </p:extLst>
          </p:nvPr>
        </p:nvGraphicFramePr>
        <p:xfrm>
          <a:off x="434975" y="1295400"/>
          <a:ext cx="8229600" cy="898525"/>
        </p:xfrm>
        <a:graphic>
          <a:graphicData uri="http://schemas.openxmlformats.org/drawingml/2006/table">
            <a:tbl>
              <a:tblPr>
                <a:noFill/>
                <a:tableStyleId>{5358A46E-5C6A-48A2-9261-587851D53F8A}</a:tableStyleId>
              </a:tblPr>
              <a:tblGrid>
                <a:gridCol w="1653700">
                  <a:extLst>
                    <a:ext uri="{9D8B030D-6E8A-4147-A177-3AD203B41FA5}">
                      <a16:colId xmlns="" xmlns:a16="http://schemas.microsoft.com/office/drawing/2014/main" val="20000"/>
                    </a:ext>
                  </a:extLst>
                </a:gridCol>
                <a:gridCol w="6575900">
                  <a:extLst>
                    <a:ext uri="{9D8B030D-6E8A-4147-A177-3AD203B41FA5}">
                      <a16:colId xmlns="" xmlns:a16="http://schemas.microsoft.com/office/drawing/2014/main" val="20001"/>
                    </a:ext>
                  </a:extLst>
                </a:gridCol>
              </a:tblGrid>
              <a:tr h="380500">
                <a:tc>
                  <a:txBody>
                    <a:bodyPr/>
                    <a:lstStyle/>
                    <a:p>
                      <a:pPr marL="0" marR="0" lvl="0" indent="0" algn="l" rtl="0">
                        <a:lnSpc>
                          <a:spcPct val="100000"/>
                        </a:lnSpc>
                        <a:spcBef>
                          <a:spcPts val="0"/>
                        </a:spcBef>
                        <a:spcAft>
                          <a:spcPts val="0"/>
                        </a:spcAft>
                        <a:buClr>
                          <a:srgbClr val="E46C0A"/>
                        </a:buClr>
                        <a:buSzPct val="25000"/>
                        <a:buFont typeface="Noto Sans Symbols"/>
                        <a:buNone/>
                      </a:pPr>
                      <a:r>
                        <a:rPr lang="en-US" sz="1400" b="1" i="0" u="none" strike="noStrike" cap="none" dirty="0">
                          <a:solidFill>
                            <a:schemeClr val="dk1"/>
                          </a:solidFill>
                          <a:latin typeface="Arial"/>
                          <a:ea typeface="Arial"/>
                          <a:cs typeface="Arial"/>
                          <a:sym typeface="Arial"/>
                        </a:rPr>
                        <a:t>Industry Name</a:t>
                      </a:r>
                    </a:p>
                  </a:txBody>
                  <a:tcPr marL="91450" marR="91450" marT="45650" marB="45650" anchor="ctr">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tx2">
                        <a:lumMod val="60000"/>
                        <a:lumOff val="40000"/>
                      </a:schemeClr>
                    </a:solidFill>
                  </a:tcPr>
                </a:tc>
                <a:tc>
                  <a:txBody>
                    <a:bodyPr/>
                    <a:lstStyle/>
                    <a:p>
                      <a:pPr marL="0" marR="0" lvl="0" indent="0" algn="l" rtl="0">
                        <a:lnSpc>
                          <a:spcPct val="100000"/>
                        </a:lnSpc>
                        <a:spcBef>
                          <a:spcPts val="0"/>
                        </a:spcBef>
                        <a:spcAft>
                          <a:spcPts val="0"/>
                        </a:spcAft>
                        <a:buClr>
                          <a:srgbClr val="E46C0A"/>
                        </a:buClr>
                        <a:buSzPct val="25000"/>
                        <a:buFont typeface="Noto Sans Symbols"/>
                        <a:buNone/>
                      </a:pPr>
                      <a:r>
                        <a:rPr lang="en-US" sz="1400" b="1" i="0" u="none" strike="noStrike" cap="none" dirty="0">
                          <a:solidFill>
                            <a:srgbClr val="262626"/>
                          </a:solidFill>
                          <a:latin typeface="Arial"/>
                          <a:ea typeface="Arial"/>
                          <a:cs typeface="Arial"/>
                          <a:sym typeface="Arial"/>
                        </a:rPr>
                        <a:t>Technology and Engineering Industry </a:t>
                      </a:r>
                    </a:p>
                  </a:txBody>
                  <a:tcPr marL="91450" marR="91450" marT="45650" marB="45650" anchor="ctr">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28575"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0"/>
                  </a:ext>
                </a:extLst>
              </a:tr>
              <a:tr h="518025">
                <a:tc>
                  <a:txBody>
                    <a:bodyPr/>
                    <a:lstStyle/>
                    <a:p>
                      <a:pPr marL="0" marR="0" lvl="0" indent="0" algn="l" rtl="0">
                        <a:lnSpc>
                          <a:spcPct val="100000"/>
                        </a:lnSpc>
                        <a:spcBef>
                          <a:spcPts val="0"/>
                        </a:spcBef>
                        <a:spcAft>
                          <a:spcPts val="0"/>
                        </a:spcAft>
                        <a:buClr>
                          <a:srgbClr val="E46C0A"/>
                        </a:buClr>
                        <a:buSzPct val="25000"/>
                        <a:buFont typeface="Noto Sans Symbols"/>
                        <a:buNone/>
                      </a:pPr>
                      <a:r>
                        <a:rPr lang="en-US" sz="1400" b="1" i="0" u="none" strike="noStrike" cap="none" dirty="0">
                          <a:solidFill>
                            <a:schemeClr val="dk1"/>
                          </a:solidFill>
                          <a:latin typeface="Arial"/>
                          <a:ea typeface="Arial"/>
                          <a:cs typeface="Arial"/>
                          <a:sym typeface="Arial"/>
                        </a:rPr>
                        <a:t>Industry Size</a:t>
                      </a:r>
                    </a:p>
                  </a:txBody>
                  <a:tcPr marL="91450" marR="91450" marT="45650" marB="45650" anchor="ctr">
                    <a:lnL w="28575"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solidFill>
                      <a:schemeClr val="tx2">
                        <a:lumMod val="60000"/>
                        <a:lumOff val="40000"/>
                      </a:schemeClr>
                    </a:solidFill>
                  </a:tcPr>
                </a:tc>
                <a:tc>
                  <a:txBody>
                    <a:bodyPr/>
                    <a:lstStyle/>
                    <a:p>
                      <a:pPr marL="0" marR="0" lvl="0" indent="0" algn="l" rtl="0">
                        <a:lnSpc>
                          <a:spcPct val="100000"/>
                        </a:lnSpc>
                        <a:spcBef>
                          <a:spcPts val="0"/>
                        </a:spcBef>
                        <a:spcAft>
                          <a:spcPts val="0"/>
                        </a:spcAft>
                        <a:buClr>
                          <a:srgbClr val="E46C0A"/>
                        </a:buClr>
                        <a:buSzPct val="25000"/>
                        <a:buFont typeface="Noto Sans Symbols"/>
                        <a:buNone/>
                      </a:pPr>
                      <a:r>
                        <a:rPr lang="en-US" sz="1400" b="1" i="0" u="none" strike="noStrike" cap="none" dirty="0">
                          <a:solidFill>
                            <a:schemeClr val="dk1"/>
                          </a:solidFill>
                          <a:latin typeface="Arial"/>
                          <a:ea typeface="Arial"/>
                          <a:cs typeface="Arial"/>
                          <a:sym typeface="Arial"/>
                        </a:rPr>
                        <a:t> $30 Billion in sales (U.S. Market)</a:t>
                      </a:r>
                    </a:p>
                  </a:txBody>
                  <a:tcPr marL="91450" marR="91450" marT="45650" marB="45650" anchor="ctr">
                    <a:lnL w="12700" cap="flat" cmpd="sng">
                      <a:solidFill>
                        <a:schemeClr val="lt1"/>
                      </a:solidFill>
                      <a:prstDash val="solid"/>
                      <a:round/>
                      <a:headEnd type="none" w="med" len="med"/>
                      <a:tailEnd type="none" w="med" len="med"/>
                    </a:lnL>
                    <a:lnR w="28575"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28575" cap="flat" cmpd="sng">
                      <a:solidFill>
                        <a:schemeClr val="lt1"/>
                      </a:solidFill>
                      <a:prstDash val="solid"/>
                      <a:round/>
                      <a:headEnd type="none" w="med" len="med"/>
                      <a:tailEnd type="none" w="med" len="med"/>
                    </a:lnB>
                    <a:solidFill>
                      <a:schemeClr val="tx2">
                        <a:lumMod val="60000"/>
                        <a:lumOff val="40000"/>
                      </a:schemeClr>
                    </a:solidFill>
                  </a:tcPr>
                </a:tc>
                <a:extLst>
                  <a:ext uri="{0D108BD9-81ED-4DB2-BD59-A6C34878D82A}">
                    <a16:rowId xmlns="" xmlns:a16="http://schemas.microsoft.com/office/drawing/2014/main" val="10001"/>
                  </a:ext>
                </a:extLst>
              </a:tr>
            </a:tbl>
          </a:graphicData>
        </a:graphic>
      </p:graphicFrame>
      <p:cxnSp>
        <p:nvCxnSpPr>
          <p:cNvPr id="231" name="Shape 231"/>
          <p:cNvCxnSpPr/>
          <p:nvPr/>
        </p:nvCxnSpPr>
        <p:spPr>
          <a:xfrm rot="10800000" flipH="1">
            <a:off x="2124075" y="6781800"/>
            <a:ext cx="4724400" cy="25399"/>
          </a:xfrm>
          <a:prstGeom prst="straightConnector1">
            <a:avLst/>
          </a:prstGeom>
          <a:noFill/>
          <a:ln w="28575" cap="sq" cmpd="sng">
            <a:solidFill>
              <a:schemeClr val="lt1"/>
            </a:solidFill>
            <a:prstDash val="solid"/>
            <a:round/>
            <a:headEnd type="none" w="med" len="med"/>
            <a:tailEnd type="none" w="med" len="med"/>
          </a:ln>
        </p:spPr>
      </p:cxnSp>
      <p:graphicFrame>
        <p:nvGraphicFramePr>
          <p:cNvPr id="232" name="Shape 232"/>
          <p:cNvGraphicFramePr/>
          <p:nvPr>
            <p:extLst>
              <p:ext uri="{D42A27DB-BD31-4B8C-83A1-F6EECF244321}">
                <p14:modId xmlns:p14="http://schemas.microsoft.com/office/powerpoint/2010/main" val="2936906296"/>
              </p:ext>
            </p:extLst>
          </p:nvPr>
        </p:nvGraphicFramePr>
        <p:xfrm>
          <a:off x="457200" y="2425700"/>
          <a:ext cx="5086350" cy="3616300"/>
        </p:xfrm>
        <a:graphic>
          <a:graphicData uri="http://schemas.openxmlformats.org/drawingml/2006/table">
            <a:tbl>
              <a:tblPr firstRow="1" bandRow="1">
                <a:noFill/>
                <a:tableStyleId>{0C4CFE6E-D836-4F95-B36E-F8F2E37D1F0F}</a:tableStyleId>
              </a:tblPr>
              <a:tblGrid>
                <a:gridCol w="1653075">
                  <a:extLst>
                    <a:ext uri="{9D8B030D-6E8A-4147-A177-3AD203B41FA5}">
                      <a16:colId xmlns="" xmlns:a16="http://schemas.microsoft.com/office/drawing/2014/main" val="20000"/>
                    </a:ext>
                  </a:extLst>
                </a:gridCol>
                <a:gridCol w="3433275">
                  <a:extLst>
                    <a:ext uri="{9D8B030D-6E8A-4147-A177-3AD203B41FA5}">
                      <a16:colId xmlns="" xmlns:a16="http://schemas.microsoft.com/office/drawing/2014/main" val="20001"/>
                    </a:ext>
                  </a:extLst>
                </a:gridCol>
              </a:tblGrid>
              <a:tr h="1162250">
                <a:tc>
                  <a:txBody>
                    <a:bodyPr/>
                    <a:lstStyle/>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rial"/>
                          <a:ea typeface="Arial"/>
                          <a:cs typeface="Arial"/>
                          <a:sym typeface="Arial"/>
                        </a:rPr>
                        <a:t>Total Population</a:t>
                      </a: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tc>
                  <a:txBody>
                    <a:bodyPr/>
                    <a:lstStyle/>
                    <a:p>
                      <a:pPr marL="0" marR="0" lvl="0" indent="0" algn="l" rtl="0">
                        <a:spcBef>
                          <a:spcPts val="0"/>
                        </a:spcBef>
                        <a:buClr>
                          <a:srgbClr val="E46C0A"/>
                        </a:buClr>
                        <a:buSzPct val="25000"/>
                        <a:buFont typeface="Noto Sans Symbols"/>
                        <a:buNone/>
                      </a:pPr>
                      <a:r>
                        <a:rPr lang="en-US" sz="1400" b="1" u="none" strike="noStrike" cap="none" dirty="0" smtClean="0">
                          <a:solidFill>
                            <a:schemeClr val="dk1"/>
                          </a:solidFill>
                          <a:latin typeface="Arial"/>
                          <a:ea typeface="Arial"/>
                          <a:cs typeface="Arial"/>
                          <a:sym typeface="Arial"/>
                        </a:rPr>
                        <a:t>In America, </a:t>
                      </a:r>
                      <a:r>
                        <a:rPr lang="en-US" sz="1400" b="1" u="none" strike="noStrike" cap="none" dirty="0">
                          <a:solidFill>
                            <a:schemeClr val="dk1"/>
                          </a:solidFill>
                          <a:latin typeface="Arial"/>
                          <a:ea typeface="Arial"/>
                          <a:cs typeface="Arial"/>
                          <a:sym typeface="Arial"/>
                        </a:rPr>
                        <a:t>there are currently 92 million millennials </a:t>
                      </a:r>
                      <a:r>
                        <a:rPr lang="en-US" sz="1400" b="1" u="none" strike="noStrike" cap="none" dirty="0" smtClean="0">
                          <a:solidFill>
                            <a:schemeClr val="dk1"/>
                          </a:solidFill>
                          <a:latin typeface="Arial"/>
                          <a:ea typeface="Arial"/>
                          <a:cs typeface="Arial"/>
                          <a:sym typeface="Arial"/>
                        </a:rPr>
                        <a:t>and is at a continuously growing rate.</a:t>
                      </a:r>
                      <a:endParaRPr lang="en-US" sz="1400" b="1" u="none" strike="noStrike" cap="none" dirty="0">
                        <a:solidFill>
                          <a:schemeClr val="dk1"/>
                        </a:solidFill>
                        <a:latin typeface="Arial"/>
                        <a:ea typeface="Arial"/>
                        <a:cs typeface="Arial"/>
                        <a:sym typeface="Arial"/>
                      </a:endParaRP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0"/>
                  </a:ext>
                </a:extLst>
              </a:tr>
              <a:tr h="1295625">
                <a:tc>
                  <a:txBody>
                    <a:bodyPr/>
                    <a:lstStyle/>
                    <a:p>
                      <a:pPr marL="0" marR="0" lvl="0" indent="0" algn="l" rtl="0">
                        <a:lnSpc>
                          <a:spcPct val="100000"/>
                        </a:lnSpc>
                        <a:spcBef>
                          <a:spcPts val="0"/>
                        </a:spcBef>
                        <a:spcAft>
                          <a:spcPts val="0"/>
                        </a:spcAft>
                        <a:buClr>
                          <a:schemeClr val="dk1"/>
                        </a:buClr>
                        <a:buSzPct val="25000"/>
                        <a:buFont typeface="Arial"/>
                        <a:buNone/>
                      </a:pPr>
                      <a:r>
                        <a:rPr lang="en-US" sz="1400" b="1" u="none" strike="noStrike" cap="none" dirty="0">
                          <a:solidFill>
                            <a:schemeClr val="dk1"/>
                          </a:solidFill>
                          <a:latin typeface="Arial"/>
                          <a:ea typeface="Arial"/>
                          <a:cs typeface="Arial"/>
                          <a:sym typeface="Arial"/>
                        </a:rPr>
                        <a:t>Target Market</a:t>
                      </a:r>
                    </a:p>
                    <a:p>
                      <a:pPr marL="0" marR="0" lvl="0" indent="0" algn="l" rtl="0">
                        <a:spcBef>
                          <a:spcPts val="0"/>
                        </a:spcBef>
                        <a:buSzPct val="25000"/>
                        <a:buNone/>
                      </a:pPr>
                      <a:endParaRPr sz="1400" dirty="0">
                        <a:latin typeface="Arial"/>
                        <a:ea typeface="Arial"/>
                        <a:cs typeface="Arial"/>
                        <a:sym typeface="Arial"/>
                      </a:endParaRP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tc>
                  <a:txBody>
                    <a:bodyPr/>
                    <a:lstStyle/>
                    <a:p>
                      <a:pPr marL="0" marR="0" lvl="0" indent="0" algn="l" rtl="0">
                        <a:spcBef>
                          <a:spcPts val="0"/>
                        </a:spcBef>
                        <a:buClr>
                          <a:srgbClr val="E46C0A"/>
                        </a:buClr>
                        <a:buSzPct val="25000"/>
                        <a:buFont typeface="Noto Sans Symbols"/>
                        <a:buNone/>
                      </a:pPr>
                      <a:r>
                        <a:rPr lang="en-US" sz="1400" b="1" dirty="0">
                          <a:solidFill>
                            <a:schemeClr val="dk1"/>
                          </a:solidFill>
                          <a:latin typeface="Arial"/>
                          <a:ea typeface="Arial"/>
                          <a:cs typeface="Arial"/>
                          <a:sym typeface="Arial"/>
                        </a:rPr>
                        <a:t>Residents who are between the ages of 12-30 with an average household income of $ </a:t>
                      </a:r>
                      <a:r>
                        <a:rPr lang="en-US" sz="1400" b="1" dirty="0" smtClean="0">
                          <a:solidFill>
                            <a:schemeClr val="dk1"/>
                          </a:solidFill>
                          <a:latin typeface="Arial"/>
                          <a:ea typeface="Arial"/>
                          <a:cs typeface="Arial"/>
                          <a:sym typeface="Arial"/>
                        </a:rPr>
                        <a:t>5,000.</a:t>
                      </a:r>
                      <a:endParaRPr lang="en-US" sz="1400" b="1" dirty="0">
                        <a:solidFill>
                          <a:schemeClr val="dk1"/>
                        </a:solidFill>
                        <a:latin typeface="Arial"/>
                        <a:ea typeface="Arial"/>
                        <a:cs typeface="Arial"/>
                        <a:sym typeface="Arial"/>
                      </a:endParaRP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1"/>
                  </a:ext>
                </a:extLst>
              </a:tr>
              <a:tr h="1158425">
                <a:tc>
                  <a:txBody>
                    <a:bodyPr/>
                    <a:lstStyle/>
                    <a:p>
                      <a:pPr marL="0" marR="0" lvl="0" indent="0" algn="l" rtl="0">
                        <a:lnSpc>
                          <a:spcPct val="100000"/>
                        </a:lnSpc>
                        <a:spcBef>
                          <a:spcPts val="0"/>
                        </a:spcBef>
                        <a:spcAft>
                          <a:spcPts val="0"/>
                        </a:spcAft>
                        <a:buClr>
                          <a:schemeClr val="dk1"/>
                        </a:buClr>
                        <a:buSzPct val="25000"/>
                        <a:buFont typeface="Arial"/>
                        <a:buNone/>
                      </a:pPr>
                      <a:r>
                        <a:rPr lang="en-US" sz="1400" b="1" dirty="0">
                          <a:solidFill>
                            <a:schemeClr val="dk1"/>
                          </a:solidFill>
                          <a:latin typeface="Arial"/>
                          <a:ea typeface="Arial"/>
                          <a:cs typeface="Arial"/>
                          <a:sym typeface="Arial"/>
                        </a:rPr>
                        <a:t>Potential Market</a:t>
                      </a: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1" dirty="0">
                          <a:solidFill>
                            <a:schemeClr val="dk1"/>
                          </a:solidFill>
                          <a:latin typeface="Arial"/>
                          <a:ea typeface="Arial"/>
                          <a:cs typeface="Arial"/>
                          <a:sym typeface="Arial"/>
                        </a:rPr>
                        <a:t>Based on survey, 75% of </a:t>
                      </a:r>
                      <a:r>
                        <a:rPr lang="en-US" sz="1400" b="1" dirty="0" smtClean="0">
                          <a:solidFill>
                            <a:schemeClr val="dk1"/>
                          </a:solidFill>
                          <a:latin typeface="Arial"/>
                          <a:ea typeface="Arial"/>
                          <a:cs typeface="Arial"/>
                          <a:sym typeface="Arial"/>
                        </a:rPr>
                        <a:t>millennial residents would </a:t>
                      </a:r>
                      <a:r>
                        <a:rPr lang="en-US" sz="1400" b="1" dirty="0">
                          <a:solidFill>
                            <a:schemeClr val="dk1"/>
                          </a:solidFill>
                          <a:latin typeface="Arial"/>
                          <a:ea typeface="Arial"/>
                          <a:cs typeface="Arial"/>
                          <a:sym typeface="Arial"/>
                        </a:rPr>
                        <a:t>buy a robot at least once a year.</a:t>
                      </a:r>
                    </a:p>
                  </a:txBody>
                  <a:tcPr marL="91425" marR="91425"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bg2">
                        <a:lumMod val="40000"/>
                        <a:lumOff val="60000"/>
                      </a:schemeClr>
                    </a:solidFill>
                  </a:tcPr>
                </a:tc>
                <a:extLst>
                  <a:ext uri="{0D108BD9-81ED-4DB2-BD59-A6C34878D82A}">
                    <a16:rowId xmlns="" xmlns:a16="http://schemas.microsoft.com/office/drawing/2014/main" val="10002"/>
                  </a:ext>
                </a:extLst>
              </a:tr>
            </a:tbl>
          </a:graphicData>
        </a:graphic>
      </p:graphicFrame>
      <p:grpSp>
        <p:nvGrpSpPr>
          <p:cNvPr id="233" name="Shape 233"/>
          <p:cNvGrpSpPr/>
          <p:nvPr/>
        </p:nvGrpSpPr>
        <p:grpSpPr>
          <a:xfrm>
            <a:off x="5833915" y="2362200"/>
            <a:ext cx="2971799" cy="3733800"/>
            <a:chOff x="3408" y="1584"/>
            <a:chExt cx="1871" cy="2352"/>
          </a:xfrm>
        </p:grpSpPr>
        <p:sp>
          <p:nvSpPr>
            <p:cNvPr id="234" name="Shape 234"/>
            <p:cNvSpPr/>
            <p:nvPr/>
          </p:nvSpPr>
          <p:spPr>
            <a:xfrm>
              <a:off x="3408" y="1631"/>
              <a:ext cx="1871" cy="2304"/>
            </a:xfrm>
            <a:custGeom>
              <a:avLst/>
              <a:gdLst/>
              <a:ahLst/>
              <a:cxnLst/>
              <a:rect l="0" t="0" r="0" b="0"/>
              <a:pathLst>
                <a:path w="120000" h="120000" extrusionOk="0">
                  <a:moveTo>
                    <a:pt x="0" y="0"/>
                  </a:moveTo>
                  <a:lnTo>
                    <a:pt x="57750" y="120000"/>
                  </a:lnTo>
                  <a:lnTo>
                    <a:pt x="62250" y="120000"/>
                  </a:lnTo>
                  <a:lnTo>
                    <a:pt x="120000" y="0"/>
                  </a:lnTo>
                  <a:close/>
                </a:path>
              </a:pathLst>
            </a:custGeom>
            <a:gradFill>
              <a:gsLst>
                <a:gs pos="0">
                  <a:schemeClr val="tx2">
                    <a:lumMod val="50000"/>
                  </a:schemeClr>
                </a:gs>
                <a:gs pos="79000">
                  <a:schemeClr val="accent3">
                    <a:lumMod val="60000"/>
                    <a:lumOff val="40000"/>
                  </a:schemeClr>
                </a:gs>
              </a:gsLst>
              <a:lin ang="5400000" scaled="0"/>
            </a:gra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l" rtl="0">
                <a:spcBef>
                  <a:spcPts val="0"/>
                </a:spcBef>
                <a:buNone/>
              </a:pPr>
              <a:endParaRPr sz="1800" dirty="0">
                <a:solidFill>
                  <a:schemeClr val="lt1"/>
                </a:solidFill>
                <a:latin typeface="Arial"/>
                <a:ea typeface="Arial"/>
                <a:cs typeface="Arial"/>
                <a:sym typeface="Arial"/>
              </a:endParaRPr>
            </a:p>
          </p:txBody>
        </p:sp>
        <p:sp>
          <p:nvSpPr>
            <p:cNvPr id="235" name="Shape 235"/>
            <p:cNvSpPr/>
            <p:nvPr/>
          </p:nvSpPr>
          <p:spPr>
            <a:xfrm>
              <a:off x="3408" y="1584"/>
              <a:ext cx="1871" cy="95"/>
            </a:xfrm>
            <a:prstGeom prst="ellipse">
              <a:avLst/>
            </a:prstGeom>
            <a:gradFill>
              <a:gsLst>
                <a:gs pos="0">
                  <a:srgbClr val="76DBF4"/>
                </a:gs>
                <a:gs pos="100000">
                  <a:schemeClr val="accent3">
                    <a:lumMod val="75000"/>
                  </a:schemeClr>
                </a:gs>
              </a:gsLst>
              <a:lin ang="5400000" scaled="0"/>
            </a:gra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l" rtl="0">
                <a:spcBef>
                  <a:spcPts val="0"/>
                </a:spcBef>
                <a:buNone/>
              </a:pPr>
              <a:endParaRPr sz="1800" dirty="0">
                <a:solidFill>
                  <a:schemeClr val="lt1"/>
                </a:solidFill>
                <a:latin typeface="Arial"/>
                <a:ea typeface="Arial"/>
                <a:cs typeface="Arial"/>
                <a:sym typeface="Arial"/>
              </a:endParaRPr>
            </a:p>
          </p:txBody>
        </p:sp>
      </p:grpSp>
      <p:sp>
        <p:nvSpPr>
          <p:cNvPr id="236" name="Shape 236"/>
          <p:cNvSpPr/>
          <p:nvPr/>
        </p:nvSpPr>
        <p:spPr>
          <a:xfrm>
            <a:off x="6324600" y="2844006"/>
            <a:ext cx="1992313" cy="381000"/>
          </a:xfrm>
          <a:prstGeom prst="flowChartProcess">
            <a:avLst/>
          </a:prstGeom>
          <a:solidFill>
            <a:srgbClr val="CCCCFF"/>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1" dirty="0">
                <a:solidFill>
                  <a:srgbClr val="580A09"/>
                </a:solidFill>
                <a:latin typeface="Georgia"/>
                <a:ea typeface="Georgia"/>
                <a:cs typeface="Georgia"/>
                <a:sym typeface="Georgia"/>
              </a:rPr>
              <a:t>92 million</a:t>
            </a:r>
          </a:p>
        </p:txBody>
      </p:sp>
      <p:sp>
        <p:nvSpPr>
          <p:cNvPr id="237" name="Shape 237"/>
          <p:cNvSpPr/>
          <p:nvPr/>
        </p:nvSpPr>
        <p:spPr>
          <a:xfrm>
            <a:off x="6848475" y="4575175"/>
            <a:ext cx="923925" cy="381000"/>
          </a:xfrm>
          <a:prstGeom prst="flowChartProcess">
            <a:avLst/>
          </a:prstGeom>
          <a:solidFill>
            <a:srgbClr val="CCCCFF"/>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1" dirty="0">
                <a:solidFill>
                  <a:srgbClr val="580A09"/>
                </a:solidFill>
                <a:latin typeface="Georgia"/>
                <a:ea typeface="Georgia"/>
                <a:cs typeface="Georgia"/>
                <a:sym typeface="Georgia"/>
              </a:rPr>
              <a:t>75%</a:t>
            </a:r>
          </a:p>
        </p:txBody>
      </p:sp>
      <p:sp>
        <p:nvSpPr>
          <p:cNvPr id="238" name="Shape 238"/>
          <p:cNvSpPr/>
          <p:nvPr/>
        </p:nvSpPr>
        <p:spPr>
          <a:xfrm>
            <a:off x="6710363" y="3662362"/>
            <a:ext cx="1295400" cy="342900"/>
          </a:xfrm>
          <a:prstGeom prst="flowChartProcess">
            <a:avLst/>
          </a:prstGeom>
          <a:solidFill>
            <a:srgbClr val="CCCCFF"/>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1" dirty="0">
                <a:solidFill>
                  <a:srgbClr val="580A09"/>
                </a:solidFill>
                <a:latin typeface="Georgia"/>
                <a:ea typeface="Georgia"/>
                <a:cs typeface="Georgia"/>
                <a:sym typeface="Georgia"/>
              </a:rPr>
              <a:t>12-30</a:t>
            </a:r>
          </a:p>
        </p:txBody>
      </p:sp>
      <p:sp>
        <p:nvSpPr>
          <p:cNvPr id="239" name="Shape 239"/>
          <p:cNvSpPr txBox="1"/>
          <p:nvPr/>
        </p:nvSpPr>
        <p:spPr>
          <a:xfrm>
            <a:off x="6315075" y="2590800"/>
            <a:ext cx="1992313" cy="276224"/>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Noto Sans Symbols"/>
              <a:buNone/>
            </a:pPr>
            <a:r>
              <a:rPr lang="en-US" sz="1200" b="1" dirty="0">
                <a:solidFill>
                  <a:schemeClr val="dk1"/>
                </a:solidFill>
                <a:latin typeface="Arial"/>
                <a:ea typeface="Arial"/>
                <a:cs typeface="Arial"/>
                <a:sym typeface="Arial"/>
              </a:rPr>
              <a:t>Total Population</a:t>
            </a:r>
          </a:p>
        </p:txBody>
      </p:sp>
      <p:sp>
        <p:nvSpPr>
          <p:cNvPr id="240" name="Shape 240"/>
          <p:cNvSpPr txBox="1"/>
          <p:nvPr/>
        </p:nvSpPr>
        <p:spPr>
          <a:xfrm>
            <a:off x="6324600" y="3375025"/>
            <a:ext cx="1992313" cy="277812"/>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Noto Sans Symbols"/>
              <a:buNone/>
            </a:pPr>
            <a:r>
              <a:rPr lang="en-US" sz="1200" b="1" dirty="0">
                <a:solidFill>
                  <a:schemeClr val="dk1"/>
                </a:solidFill>
                <a:latin typeface="Arial"/>
                <a:ea typeface="Arial"/>
                <a:cs typeface="Arial"/>
                <a:sym typeface="Arial"/>
              </a:rPr>
              <a:t>Target Market</a:t>
            </a:r>
          </a:p>
        </p:txBody>
      </p:sp>
      <p:sp>
        <p:nvSpPr>
          <p:cNvPr id="241" name="Shape 241"/>
          <p:cNvSpPr txBox="1"/>
          <p:nvPr/>
        </p:nvSpPr>
        <p:spPr>
          <a:xfrm>
            <a:off x="6670675" y="4113212"/>
            <a:ext cx="1295400" cy="46196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Noto Sans Symbols"/>
              <a:buNone/>
            </a:pPr>
            <a:r>
              <a:rPr lang="en-US" sz="1200" b="1" dirty="0">
                <a:solidFill>
                  <a:schemeClr val="dk1"/>
                </a:solidFill>
                <a:latin typeface="Arial"/>
                <a:ea typeface="Arial"/>
                <a:cs typeface="Arial"/>
                <a:sym typeface="Arial"/>
              </a:rPr>
              <a:t>Potential Market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792162"/>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Business Profile</a:t>
            </a:r>
          </a:p>
        </p:txBody>
      </p:sp>
      <p:sp>
        <p:nvSpPr>
          <p:cNvPr id="212" name="Shape 212"/>
          <p:cNvSpPr txBox="1">
            <a:spLocks noGrp="1"/>
          </p:cNvSpPr>
          <p:nvPr>
            <p:ph idx="1"/>
          </p:nvPr>
        </p:nvSpPr>
        <p:spPr>
          <a:xfrm>
            <a:off x="380999" y="1219200"/>
            <a:ext cx="6988791" cy="4648199"/>
          </a:xfrm>
          <a:prstGeom prst="rect">
            <a:avLst/>
          </a:prstGeom>
          <a:noFill/>
          <a:ln>
            <a:noFill/>
          </a:ln>
        </p:spPr>
        <p:txBody>
          <a:bodyPr lIns="91425" tIns="45700" rIns="91425" bIns="45700" anchor="t" anchorCtr="0">
            <a:noAutofit/>
          </a:bodyPr>
          <a:lstStyle/>
          <a:p>
            <a:pPr marL="547688" marR="0" lvl="0" indent="-420688" algn="l" rtl="0">
              <a:spcBef>
                <a:spcPts val="0"/>
              </a:spcBef>
              <a:spcAft>
                <a:spcPts val="0"/>
              </a:spcAft>
              <a:buClr>
                <a:srgbClr val="984807"/>
              </a:buClr>
              <a:buSzPct val="80000"/>
              <a:buFont typeface="Noto Sans Symbols"/>
              <a:buChar char="●"/>
            </a:pPr>
            <a:r>
              <a:rPr lang="en-US" sz="2800" b="1" i="0" u="none" strike="noStrike" cap="none" dirty="0">
                <a:solidFill>
                  <a:schemeClr val="tx1"/>
                </a:solidFill>
                <a:latin typeface="Calibri Light" panose="020F0302020204030204" pitchFamily="34" charset="0"/>
                <a:ea typeface="Arial"/>
                <a:cs typeface="Arial"/>
                <a:sym typeface="Arial"/>
              </a:rPr>
              <a:t>Type of Business</a:t>
            </a:r>
          </a:p>
          <a:p>
            <a:pPr marL="742962" marR="0" lvl="1" indent="-285762" algn="l" rtl="0">
              <a:spcBef>
                <a:spcPts val="1000"/>
              </a:spcBef>
              <a:spcAft>
                <a:spcPts val="0"/>
              </a:spcAft>
              <a:buClr>
                <a:srgbClr val="C00000"/>
              </a:buClr>
              <a:buSzPct val="80000"/>
              <a:buFont typeface="Noto Sans Symbols"/>
              <a:buChar char="⧫"/>
            </a:pP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Millennial </a:t>
            </a:r>
            <a:r>
              <a:rPr lang="en-US" sz="2000" b="0" i="0" u="none" strike="noStrike" cap="none" dirty="0">
                <a:solidFill>
                  <a:schemeClr val="tx1"/>
                </a:solidFill>
                <a:latin typeface="Calibri Light" panose="020F0302020204030204" pitchFamily="34" charset="0"/>
                <a:ea typeface="Century Gothic"/>
                <a:cs typeface="Century Gothic"/>
                <a:sym typeface="Century Gothic"/>
              </a:rPr>
              <a:t>Miracle is a technology business selling a product to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skills that will help them in the future.</a:t>
            </a:r>
            <a:endParaRPr lang="en-US" sz="2000" b="0" i="0" u="none" strike="noStrike" cap="none" dirty="0">
              <a:solidFill>
                <a:schemeClr val="tx1"/>
              </a:solidFill>
              <a:latin typeface="Calibri Light" panose="020F0302020204030204" pitchFamily="34" charset="0"/>
              <a:ea typeface="Century Gothic"/>
              <a:cs typeface="Century Gothic"/>
              <a:sym typeface="Century Gothic"/>
            </a:endParaRPr>
          </a:p>
          <a:p>
            <a:pPr marL="547688" marR="0" lvl="1" indent="-420688" algn="l" rtl="0">
              <a:spcBef>
                <a:spcPts val="1800"/>
              </a:spcBef>
              <a:spcAft>
                <a:spcPts val="0"/>
              </a:spcAft>
              <a:buClr>
                <a:srgbClr val="984807"/>
              </a:buClr>
              <a:buSzPct val="80000"/>
              <a:buFont typeface="Noto Sans Symbols"/>
              <a:buChar char="⧫"/>
            </a:pPr>
            <a:r>
              <a:rPr lang="en-US" sz="2800" b="1" i="0" u="none" strike="noStrike" cap="none" dirty="0">
                <a:solidFill>
                  <a:schemeClr val="tx1"/>
                </a:solidFill>
                <a:latin typeface="Calibri Light" panose="020F0302020204030204" pitchFamily="34" charset="0"/>
                <a:ea typeface="Arial"/>
                <a:cs typeface="Arial"/>
                <a:sym typeface="Arial"/>
              </a:rPr>
              <a:t>Legal Structure</a:t>
            </a:r>
          </a:p>
          <a:p>
            <a:pPr marL="742962" marR="0" lvl="1" indent="-285762" algn="l" rtl="0">
              <a:spcBef>
                <a:spcPts val="1000"/>
              </a:spcBef>
              <a:spcAft>
                <a:spcPts val="0"/>
              </a:spcAft>
              <a:buClr>
                <a:srgbClr val="C00000"/>
              </a:buClr>
              <a:buSzPct val="80000"/>
              <a:buFont typeface="Noto Sans Symbols"/>
              <a:buChar char="⧫"/>
            </a:pP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We are a technology </a:t>
            </a:r>
            <a:r>
              <a:rPr lang="en-US" sz="2000" b="0" i="0" u="none" strike="noStrike" cap="none" dirty="0">
                <a:solidFill>
                  <a:schemeClr val="tx1"/>
                </a:solidFill>
                <a:latin typeface="Calibri Light" panose="020F0302020204030204" pitchFamily="34" charset="0"/>
                <a:ea typeface="Century Gothic"/>
                <a:cs typeface="Century Gothic"/>
                <a:sym typeface="Century Gothic"/>
              </a:rPr>
              <a:t>and engineering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Liability Limited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partnership</a:t>
            </a:r>
            <a:r>
              <a:rPr lang="en-US" sz="2000" b="0" i="0" u="none" strike="noStrike" cap="none" dirty="0">
                <a:solidFill>
                  <a:schemeClr val="tx1"/>
                </a:solidFill>
                <a:latin typeface="Calibri Light" panose="020F0302020204030204" pitchFamily="34" charset="0"/>
                <a:ea typeface="Century Gothic"/>
                <a:cs typeface="Century Gothic"/>
                <a:sym typeface="Century Gothic"/>
              </a:rPr>
              <a:t>.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We are </a:t>
            </a:r>
            <a:r>
              <a:rPr lang="en-US" sz="2000" b="0" i="0" u="none" strike="noStrike" cap="none" dirty="0">
                <a:solidFill>
                  <a:schemeClr val="tx1"/>
                </a:solidFill>
                <a:latin typeface="Calibri Light" panose="020F0302020204030204" pitchFamily="34" charset="0"/>
                <a:ea typeface="Century Gothic"/>
                <a:cs typeface="Century Gothic"/>
                <a:sym typeface="Century Gothic"/>
              </a:rPr>
              <a:t>making this model by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hand, and to make </a:t>
            </a:r>
            <a:r>
              <a:rPr lang="en-US" sz="2000" b="0" i="0" u="none" strike="noStrike" cap="none" dirty="0">
                <a:solidFill>
                  <a:schemeClr val="tx1"/>
                </a:solidFill>
                <a:latin typeface="Calibri Light" panose="020F0302020204030204" pitchFamily="34" charset="0"/>
                <a:ea typeface="Century Gothic"/>
                <a:cs typeface="Century Gothic"/>
                <a:sym typeface="Century Gothic"/>
              </a:rPr>
              <a:t>this </a:t>
            </a:r>
            <a:r>
              <a:rPr lang="en-US" sz="2000" b="0" i="0" u="none" strike="noStrike" cap="none" dirty="0" smtClean="0">
                <a:solidFill>
                  <a:schemeClr val="tx1"/>
                </a:solidFill>
                <a:latin typeface="Calibri Light" panose="020F0302020204030204" pitchFamily="34" charset="0"/>
                <a:ea typeface="Century Gothic"/>
                <a:cs typeface="Century Gothic"/>
                <a:sym typeface="Century Gothic"/>
              </a:rPr>
              <a:t>robot, it </a:t>
            </a:r>
            <a:r>
              <a:rPr lang="en-US" sz="2000" dirty="0">
                <a:solidFill>
                  <a:schemeClr val="tx1"/>
                </a:solidFill>
                <a:latin typeface="Calibri Light" panose="020F0302020204030204" pitchFamily="34" charset="0"/>
              </a:rPr>
              <a:t>will cause for technical skills and abilities.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38116" y="465151"/>
            <a:ext cx="6554867" cy="1524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Qualifications</a:t>
            </a:r>
            <a:r>
              <a:rPr lang="en-US" sz="4200" b="0" i="0" u="none" strike="noStrike" cap="none" dirty="0">
                <a:solidFill>
                  <a:schemeClr val="lt2"/>
                </a:solidFill>
                <a:latin typeface="Century Gothic"/>
                <a:ea typeface="Century Gothic"/>
                <a:cs typeface="Century Gothic"/>
                <a:sym typeface="Century Gothic"/>
              </a:rPr>
              <a:t/>
            </a:r>
            <a:br>
              <a:rPr lang="en-US" sz="4200" b="0" i="0" u="none" strike="noStrike" cap="none" dirty="0">
                <a:solidFill>
                  <a:schemeClr val="lt2"/>
                </a:solidFill>
                <a:latin typeface="Century Gothic"/>
                <a:ea typeface="Century Gothic"/>
                <a:cs typeface="Century Gothic"/>
                <a:sym typeface="Century Gothic"/>
              </a:rPr>
            </a:br>
            <a:endParaRPr lang="en-US" sz="4200" b="0" i="0" u="none" strike="noStrike" cap="none" dirty="0">
              <a:solidFill>
                <a:schemeClr val="lt2"/>
              </a:solidFill>
              <a:latin typeface="Century Gothic"/>
              <a:ea typeface="Century Gothic"/>
              <a:cs typeface="Century Gothic"/>
              <a:sym typeface="Century Gothic"/>
            </a:endParaRPr>
          </a:p>
        </p:txBody>
      </p:sp>
      <p:sp>
        <p:nvSpPr>
          <p:cNvPr id="220" name="Shape 220"/>
          <p:cNvSpPr txBox="1">
            <a:spLocks noGrp="1"/>
          </p:cNvSpPr>
          <p:nvPr>
            <p:ph idx="1"/>
          </p:nvPr>
        </p:nvSpPr>
        <p:spPr>
          <a:xfrm>
            <a:off x="293428" y="1787095"/>
            <a:ext cx="8229600" cy="4724400"/>
          </a:xfrm>
          <a:prstGeom prst="rect">
            <a:avLst/>
          </a:prstGeom>
          <a:noFill/>
          <a:ln>
            <a:noFill/>
          </a:ln>
        </p:spPr>
        <p:txBody>
          <a:bodyPr lIns="91425" tIns="45700" rIns="91425" bIns="45700" anchor="t" anchorCtr="0">
            <a:noAutofit/>
          </a:bodyPr>
          <a:lstStyle/>
          <a:p>
            <a:pPr marL="742962" marR="0" lvl="1" indent="-285762" algn="l" rtl="0">
              <a:spcBef>
                <a:spcPts val="1000"/>
              </a:spcBef>
              <a:spcAft>
                <a:spcPts val="0"/>
              </a:spcAft>
              <a:buClr>
                <a:srgbClr val="C00000"/>
              </a:buClr>
              <a:buSzPct val="80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8"/>
              </a:spcBef>
              <a:spcAft>
                <a:spcPts val="0"/>
              </a:spcAft>
              <a:buClr>
                <a:srgbClr val="C00000"/>
              </a:buClr>
              <a:buSzPct val="25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8"/>
              </a:spcBef>
              <a:spcAft>
                <a:spcPts val="0"/>
              </a:spcAft>
              <a:buClr>
                <a:srgbClr val="C00000"/>
              </a:buClr>
              <a:buSzPct val="25000"/>
              <a:buFont typeface="Noto Sans Symbols"/>
              <a:buNone/>
            </a:pPr>
            <a:r>
              <a:rPr lang="en-US" sz="2000" b="0" i="0" u="none" strike="noStrike" cap="none" dirty="0">
                <a:solidFill>
                  <a:srgbClr val="10253F"/>
                </a:solidFill>
                <a:latin typeface="Century Gothic"/>
                <a:ea typeface="Century Gothic"/>
                <a:cs typeface="Century Gothic"/>
                <a:sym typeface="Century Gothic"/>
              </a:rPr>
              <a:t>❶</a:t>
            </a:r>
          </a:p>
          <a:p>
            <a:pPr marL="1042988" marR="0" lvl="1" indent="-458788" algn="l" rtl="0">
              <a:spcBef>
                <a:spcPts val="1000"/>
              </a:spcBef>
              <a:spcAft>
                <a:spcPts val="0"/>
              </a:spcAft>
              <a:buClr>
                <a:srgbClr val="C00000"/>
              </a:buClr>
              <a:buSzPct val="25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200"/>
              </a:spcBef>
              <a:spcAft>
                <a:spcPts val="0"/>
              </a:spcAft>
              <a:buClr>
                <a:srgbClr val="C00000"/>
              </a:buClr>
              <a:buSzPct val="25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200"/>
              </a:spcBef>
              <a:spcAft>
                <a:spcPts val="0"/>
              </a:spcAft>
              <a:buClr>
                <a:srgbClr val="C00000"/>
              </a:buClr>
              <a:buSzPct val="25000"/>
              <a:buFont typeface="Noto Sans Symbols"/>
              <a:buNone/>
            </a:pPr>
            <a:r>
              <a:rPr lang="en-US" sz="2000" b="0" i="0" u="none" strike="noStrike" cap="none" dirty="0">
                <a:solidFill>
                  <a:srgbClr val="10253F"/>
                </a:solidFill>
                <a:latin typeface="Century Gothic"/>
                <a:ea typeface="Century Gothic"/>
                <a:cs typeface="Century Gothic"/>
                <a:sym typeface="Century Gothic"/>
              </a:rPr>
              <a:t>❷</a:t>
            </a:r>
          </a:p>
          <a:p>
            <a:pPr marL="1042988" marR="0" lvl="1" indent="-458788" algn="l" rtl="0">
              <a:spcBef>
                <a:spcPts val="1000"/>
              </a:spcBef>
              <a:spcAft>
                <a:spcPts val="0"/>
              </a:spcAft>
              <a:buClr>
                <a:srgbClr val="C00000"/>
              </a:buClr>
              <a:buSzPct val="25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000"/>
              </a:spcBef>
              <a:spcAft>
                <a:spcPts val="0"/>
              </a:spcAft>
              <a:buClr>
                <a:srgbClr val="C00000"/>
              </a:buClr>
              <a:buSzPct val="25000"/>
              <a:buFont typeface="Noto Sans Symbols"/>
              <a:buNone/>
            </a:pPr>
            <a:endParaRPr sz="2000" b="0" i="0" u="none" strike="noStrike" cap="none" dirty="0">
              <a:solidFill>
                <a:srgbClr val="10253F"/>
              </a:solidFill>
              <a:latin typeface="Century Gothic"/>
              <a:ea typeface="Century Gothic"/>
              <a:cs typeface="Century Gothic"/>
              <a:sym typeface="Century Gothic"/>
            </a:endParaRPr>
          </a:p>
          <a:p>
            <a:pPr marL="1042988" marR="0" lvl="1" indent="-458788" algn="l" rtl="0">
              <a:spcBef>
                <a:spcPts val="1000"/>
              </a:spcBef>
              <a:spcAft>
                <a:spcPts val="0"/>
              </a:spcAft>
              <a:buClr>
                <a:srgbClr val="C00000"/>
              </a:buClr>
              <a:buSzPct val="25000"/>
              <a:buFont typeface="Noto Sans Symbols"/>
              <a:buNone/>
            </a:pPr>
            <a:r>
              <a:rPr lang="en-US" sz="2000" b="0" i="0" u="none" strike="noStrike" cap="none" dirty="0">
                <a:solidFill>
                  <a:srgbClr val="10253F"/>
                </a:solidFill>
                <a:latin typeface="Century Gothic"/>
                <a:ea typeface="Century Gothic"/>
                <a:cs typeface="Century Gothic"/>
                <a:sym typeface="Century Gothic"/>
              </a:rPr>
              <a:t>❸</a:t>
            </a:r>
          </a:p>
        </p:txBody>
      </p:sp>
      <p:sp>
        <p:nvSpPr>
          <p:cNvPr id="221" name="Shape 221"/>
          <p:cNvSpPr txBox="1"/>
          <p:nvPr/>
        </p:nvSpPr>
        <p:spPr>
          <a:xfrm>
            <a:off x="1473200" y="2048409"/>
            <a:ext cx="6223000" cy="96220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smtClean="0">
                <a:solidFill>
                  <a:srgbClr val="10253F"/>
                </a:solidFill>
                <a:latin typeface="Georgia"/>
                <a:ea typeface="Georgia"/>
                <a:cs typeface="Georgia"/>
                <a:sym typeface="Georgia"/>
              </a:rPr>
              <a:t>Everyone on our team are millennials, so we have the ability to create a product that is appealing to our target market. </a:t>
            </a:r>
            <a:endParaRPr lang="en-US" sz="1800" b="0" i="0" u="none" strike="noStrike" cap="none" dirty="0">
              <a:solidFill>
                <a:srgbClr val="10253F"/>
              </a:solidFill>
              <a:latin typeface="Georgia"/>
              <a:ea typeface="Georgia"/>
              <a:cs typeface="Georgia"/>
              <a:sym typeface="Georgia"/>
            </a:endParaRPr>
          </a:p>
          <a:p>
            <a:pPr marL="0" marR="0" lvl="0" indent="0" algn="l" rtl="0">
              <a:spcBef>
                <a:spcPts val="0"/>
              </a:spcBef>
              <a:buNone/>
            </a:pPr>
            <a:endParaRPr sz="2000" b="0" i="0" u="none" strike="noStrike" cap="none" dirty="0">
              <a:solidFill>
                <a:srgbClr val="10253F"/>
              </a:solidFill>
              <a:latin typeface="Georgia"/>
              <a:ea typeface="Georgia"/>
              <a:cs typeface="Georgia"/>
              <a:sym typeface="Georgia"/>
            </a:endParaRPr>
          </a:p>
        </p:txBody>
      </p:sp>
      <p:sp>
        <p:nvSpPr>
          <p:cNvPr id="222" name="Shape 222"/>
          <p:cNvSpPr txBox="1"/>
          <p:nvPr/>
        </p:nvSpPr>
        <p:spPr>
          <a:xfrm>
            <a:off x="1473200" y="3419525"/>
            <a:ext cx="6223000" cy="1060629"/>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smtClean="0">
                <a:solidFill>
                  <a:srgbClr val="10253F"/>
                </a:solidFill>
                <a:latin typeface="Georgia"/>
                <a:ea typeface="Georgia"/>
                <a:cs typeface="Georgia"/>
                <a:sym typeface="Georgia"/>
              </a:rPr>
              <a:t>Our </a:t>
            </a:r>
            <a:r>
              <a:rPr lang="en-US" sz="1800" b="0" i="0" u="none" strike="noStrike" cap="none" dirty="0" smtClean="0">
                <a:solidFill>
                  <a:srgbClr val="10253F"/>
                </a:solidFill>
                <a:latin typeface="Georgia"/>
                <a:ea typeface="Georgia"/>
                <a:cs typeface="Georgia"/>
                <a:sym typeface="Georgia"/>
              </a:rPr>
              <a:t>team </a:t>
            </a:r>
            <a:r>
              <a:rPr lang="en-US" sz="1800" b="0" i="0" u="none" strike="noStrike" cap="none" dirty="0" smtClean="0">
                <a:solidFill>
                  <a:srgbClr val="10253F"/>
                </a:solidFill>
                <a:latin typeface="Georgia"/>
                <a:ea typeface="Georgia"/>
                <a:cs typeface="Georgia"/>
                <a:sym typeface="Georgia"/>
              </a:rPr>
              <a:t>has first hand experience with various items of technology, including some of our competitors. </a:t>
            </a:r>
            <a:endParaRPr lang="en-US" sz="1800" b="0" i="0" u="none" strike="noStrike" cap="none" dirty="0">
              <a:solidFill>
                <a:srgbClr val="10253F"/>
              </a:solidFill>
              <a:latin typeface="Georgia"/>
              <a:ea typeface="Georgia"/>
              <a:cs typeface="Georgia"/>
              <a:sym typeface="Georgia"/>
            </a:endParaRPr>
          </a:p>
        </p:txBody>
      </p:sp>
      <p:sp>
        <p:nvSpPr>
          <p:cNvPr id="223" name="Shape 223"/>
          <p:cNvSpPr txBox="1"/>
          <p:nvPr/>
        </p:nvSpPr>
        <p:spPr>
          <a:xfrm>
            <a:off x="1473200" y="4779978"/>
            <a:ext cx="6223000" cy="1016000"/>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2000" b="0" i="0" u="none" strike="noStrike" cap="none" dirty="0">
              <a:solidFill>
                <a:srgbClr val="10253F"/>
              </a:solidFill>
              <a:latin typeface="Georgia"/>
              <a:ea typeface="Georgia"/>
              <a:cs typeface="Georgia"/>
              <a:sym typeface="Georgia"/>
            </a:endParaRPr>
          </a:p>
          <a:p>
            <a:pPr marL="0" marR="0" lvl="0" indent="0" algn="l" rtl="0">
              <a:spcBef>
                <a:spcPts val="0"/>
              </a:spcBef>
              <a:buNone/>
            </a:pPr>
            <a:endParaRPr sz="2000" b="0" i="0" u="none" strike="noStrike" cap="none" dirty="0">
              <a:solidFill>
                <a:srgbClr val="10253F"/>
              </a:solidFill>
              <a:latin typeface="Georgia"/>
              <a:ea typeface="Georgia"/>
              <a:cs typeface="Georgia"/>
              <a:sym typeface="Georgia"/>
            </a:endParaRPr>
          </a:p>
          <a:p>
            <a:pPr marL="0" marR="0" lvl="0" indent="0" algn="l" rtl="0">
              <a:spcBef>
                <a:spcPts val="0"/>
              </a:spcBef>
              <a:buSzPct val="25000"/>
              <a:buNone/>
            </a:pPr>
            <a:r>
              <a:rPr lang="en-US" sz="2000" b="0" i="0" u="none" strike="noStrike" cap="none" dirty="0">
                <a:solidFill>
                  <a:srgbClr val="10253F"/>
                </a:solidFill>
                <a:latin typeface="Georgia"/>
                <a:ea typeface="Georgia"/>
                <a:cs typeface="Georgia"/>
                <a:sym typeface="Georgia"/>
              </a:rPr>
              <a:t>.</a:t>
            </a:r>
          </a:p>
        </p:txBody>
      </p:sp>
      <p:sp>
        <p:nvSpPr>
          <p:cNvPr id="224" name="Shape 224"/>
          <p:cNvSpPr txBox="1"/>
          <p:nvPr/>
        </p:nvSpPr>
        <p:spPr>
          <a:xfrm>
            <a:off x="1473200" y="4876110"/>
            <a:ext cx="6223000" cy="91986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dirty="0" smtClean="0">
                <a:solidFill>
                  <a:srgbClr val="10253F"/>
                </a:solidFill>
                <a:latin typeface="Georgia"/>
                <a:ea typeface="Georgia"/>
                <a:cs typeface="Georgia"/>
                <a:sym typeface="Georgia"/>
              </a:rPr>
              <a:t>The Strickland Entrepreneurship </a:t>
            </a:r>
            <a:r>
              <a:rPr lang="en-US" sz="1800" dirty="0">
                <a:solidFill>
                  <a:srgbClr val="10253F"/>
                </a:solidFill>
                <a:latin typeface="Georgia"/>
                <a:ea typeface="Georgia"/>
                <a:cs typeface="Georgia"/>
                <a:sym typeface="Georgia"/>
              </a:rPr>
              <a:t>C</a:t>
            </a:r>
            <a:r>
              <a:rPr lang="en-US" sz="1800" b="0" i="0" u="none" strike="noStrike" cap="none" dirty="0" smtClean="0">
                <a:solidFill>
                  <a:srgbClr val="10253F"/>
                </a:solidFill>
                <a:latin typeface="Georgia"/>
                <a:ea typeface="Georgia"/>
                <a:cs typeface="Georgia"/>
                <a:sym typeface="Georgia"/>
              </a:rPr>
              <a:t>enter trains us to create a business and build it to its full potential. We’ve learned how to develop and grow a business through this program</a:t>
            </a:r>
            <a:endParaRPr lang="en-US" sz="1800" b="0" i="0" u="none" strike="noStrike" cap="none" dirty="0">
              <a:solidFill>
                <a:srgbClr val="10253F"/>
              </a:solidFill>
              <a:latin typeface="Georgia"/>
              <a:ea typeface="Georgia"/>
              <a:cs typeface="Georgia"/>
              <a:sym typeface="Georgia"/>
            </a:endParaRPr>
          </a:p>
          <a:p>
            <a:pPr marL="0" marR="0" lvl="0" indent="0" algn="l" rtl="0">
              <a:spcBef>
                <a:spcPts val="0"/>
              </a:spcBef>
              <a:buNone/>
            </a:pPr>
            <a:endParaRPr sz="1600" dirty="0">
              <a:solidFill>
                <a:schemeClr val="lt1"/>
              </a:solidFill>
              <a:latin typeface="Century Gothic"/>
              <a:ea typeface="Century Gothic"/>
              <a:cs typeface="Century Gothic"/>
              <a:sym typeface="Century Gothic"/>
            </a:endParaRPr>
          </a:p>
        </p:txBody>
      </p:sp>
      <p:sp>
        <p:nvSpPr>
          <p:cNvPr id="3" name="Rectangle 2"/>
          <p:cNvSpPr/>
          <p:nvPr/>
        </p:nvSpPr>
        <p:spPr>
          <a:xfrm>
            <a:off x="5771257" y="221583"/>
            <a:ext cx="3043451" cy="1467085"/>
          </a:xfrm>
          <a:prstGeom prst="rect">
            <a:avLst/>
          </a:prstGeom>
          <a:blipFill dpi="0" rotWithShape="1">
            <a:blip r:embed="rId3">
              <a:alphaModFix amt="37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06104" y="349155"/>
            <a:ext cx="6554867" cy="15240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Target Market Segment</a:t>
            </a:r>
          </a:p>
        </p:txBody>
      </p:sp>
      <p:sp>
        <p:nvSpPr>
          <p:cNvPr id="247" name="Shape 247"/>
          <p:cNvSpPr txBox="1">
            <a:spLocks noGrp="1"/>
          </p:cNvSpPr>
          <p:nvPr>
            <p:ph sz="quarter" idx="4"/>
          </p:nvPr>
        </p:nvSpPr>
        <p:spPr>
          <a:xfrm>
            <a:off x="846730" y="1330572"/>
            <a:ext cx="3429000" cy="4525963"/>
          </a:xfrm>
          <a:prstGeom prst="rect">
            <a:avLst/>
          </a:prstGeom>
          <a:noFill/>
          <a:ln>
            <a:noFill/>
          </a:ln>
        </p:spPr>
        <p:txBody>
          <a:bodyPr lIns="91425" tIns="45700" rIns="91425" bIns="45700" anchor="t" anchorCtr="0">
            <a:noAutofit/>
          </a:bodyPr>
          <a:lstStyle/>
          <a:p>
            <a:pPr marL="742962" marR="0" lvl="1" indent="-285762" algn="l" rtl="0">
              <a:lnSpc>
                <a:spcPct val="80000"/>
              </a:lnSpc>
              <a:spcBef>
                <a:spcPts val="1000"/>
              </a:spcBef>
              <a:spcAft>
                <a:spcPts val="0"/>
              </a:spcAft>
              <a:buClr>
                <a:srgbClr val="C00000"/>
              </a:buClr>
              <a:buSzPct val="81046"/>
              <a:buFont typeface="Noto Sans Symbols"/>
              <a:buNone/>
            </a:pPr>
            <a:endParaRPr sz="1317" b="0" i="0" u="none" strike="noStrike" cap="none" dirty="0">
              <a:solidFill>
                <a:schemeClr val="lt1"/>
              </a:solidFill>
              <a:latin typeface="Century Gothic"/>
              <a:ea typeface="Century Gothic"/>
              <a:cs typeface="Century Gothic"/>
              <a:sym typeface="Century Gothic"/>
            </a:endParaRPr>
          </a:p>
          <a:p>
            <a:pPr marL="742962" marR="0" lvl="1" indent="-285762" algn="l" rtl="0">
              <a:lnSpc>
                <a:spcPct val="80000"/>
              </a:lnSpc>
              <a:spcBef>
                <a:spcPts val="1000"/>
              </a:spcBef>
              <a:spcAft>
                <a:spcPts val="0"/>
              </a:spcAft>
              <a:buClr>
                <a:srgbClr val="C00000"/>
              </a:buClr>
              <a:buSzPct val="81046"/>
              <a:buFont typeface="Noto Sans Symbols"/>
              <a:buNone/>
            </a:pPr>
            <a:endParaRPr sz="1317" b="0" i="0" u="none" strike="noStrike" cap="none" dirty="0">
              <a:solidFill>
                <a:schemeClr val="lt1"/>
              </a:solidFill>
              <a:latin typeface="Century Gothic"/>
              <a:ea typeface="Century Gothic"/>
              <a:cs typeface="Century Gothic"/>
              <a:sym typeface="Century Gothic"/>
            </a:endParaRPr>
          </a:p>
          <a:p>
            <a:pPr marL="742962" marR="0" lvl="1" indent="-285762" algn="l" rtl="0">
              <a:lnSpc>
                <a:spcPct val="80000"/>
              </a:lnSpc>
              <a:spcBef>
                <a:spcPts val="1000"/>
              </a:spcBef>
              <a:spcAft>
                <a:spcPts val="0"/>
              </a:spcAft>
              <a:buClr>
                <a:srgbClr val="C00000"/>
              </a:buClr>
              <a:buSzPct val="81046"/>
              <a:buFont typeface="Noto Sans Symbols"/>
              <a:buNone/>
            </a:pPr>
            <a:endParaRPr sz="1317" b="0" i="0" u="none" strike="noStrike" cap="none" dirty="0">
              <a:solidFill>
                <a:schemeClr val="lt1"/>
              </a:solidFill>
              <a:latin typeface="Century Gothic"/>
              <a:ea typeface="Century Gothic"/>
              <a:cs typeface="Century Gothic"/>
              <a:sym typeface="Century Gothic"/>
            </a:endParaRPr>
          </a:p>
          <a:p>
            <a:pPr marL="742962" marR="0" lvl="1" indent="-285762" algn="l" rtl="0">
              <a:lnSpc>
                <a:spcPct val="80000"/>
              </a:lnSpc>
              <a:spcBef>
                <a:spcPts val="1000"/>
              </a:spcBef>
              <a:spcAft>
                <a:spcPts val="0"/>
              </a:spcAft>
              <a:buClr>
                <a:srgbClr val="C00000"/>
              </a:buClr>
              <a:buSzPct val="81046"/>
              <a:buFont typeface="Noto Sans Symbols"/>
              <a:buNone/>
            </a:pPr>
            <a:endParaRPr sz="1317" b="0" i="0" u="none" strike="noStrike" cap="none" dirty="0">
              <a:solidFill>
                <a:schemeClr val="lt1"/>
              </a:solidFill>
              <a:latin typeface="Century Gothic"/>
              <a:ea typeface="Century Gothic"/>
              <a:cs typeface="Century Gothic"/>
              <a:sym typeface="Century Gothic"/>
            </a:endParaRPr>
          </a:p>
          <a:p>
            <a:pPr marL="585788" marR="0" lvl="1" indent="-1587" algn="l" rtl="0">
              <a:lnSpc>
                <a:spcPct val="80000"/>
              </a:lnSpc>
              <a:spcBef>
                <a:spcPts val="1000"/>
              </a:spcBef>
              <a:spcAft>
                <a:spcPts val="0"/>
              </a:spcAft>
              <a:buClr>
                <a:srgbClr val="C00000"/>
              </a:buClr>
              <a:buSzPct val="25000"/>
              <a:buFont typeface="Noto Sans Symbols"/>
              <a:buNone/>
            </a:pPr>
            <a:endParaRPr sz="1317" b="0" i="0" u="none" strike="noStrike" cap="none" dirty="0">
              <a:solidFill>
                <a:schemeClr val="lt1"/>
              </a:solidFill>
              <a:latin typeface="Century Gothic"/>
              <a:ea typeface="Century Gothic"/>
              <a:cs typeface="Century Gothic"/>
              <a:sym typeface="Century Gothic"/>
            </a:endParaRPr>
          </a:p>
        </p:txBody>
      </p:sp>
      <p:graphicFrame>
        <p:nvGraphicFramePr>
          <p:cNvPr id="2" name="Table 1"/>
          <p:cNvGraphicFramePr>
            <a:graphicFrameLocks noGrp="1"/>
          </p:cNvGraphicFramePr>
          <p:nvPr>
            <p:extLst>
              <p:ext uri="{D42A27DB-BD31-4B8C-83A1-F6EECF244321}">
                <p14:modId xmlns:p14="http://schemas.microsoft.com/office/powerpoint/2010/main" val="2231985437"/>
              </p:ext>
            </p:extLst>
          </p:nvPr>
        </p:nvGraphicFramePr>
        <p:xfrm>
          <a:off x="721336" y="1877129"/>
          <a:ext cx="7440026" cy="3432847"/>
        </p:xfrm>
        <a:graphic>
          <a:graphicData uri="http://schemas.openxmlformats.org/drawingml/2006/table">
            <a:tbl>
              <a:tblPr firstRow="1" bandRow="1">
                <a:tableStyleId>{5940675A-B579-460E-94D1-54222C63F5DA}</a:tableStyleId>
              </a:tblPr>
              <a:tblGrid>
                <a:gridCol w="3720013">
                  <a:extLst>
                    <a:ext uri="{9D8B030D-6E8A-4147-A177-3AD203B41FA5}">
                      <a16:colId xmlns="" xmlns:a16="http://schemas.microsoft.com/office/drawing/2014/main" val="20000"/>
                    </a:ext>
                  </a:extLst>
                </a:gridCol>
                <a:gridCol w="3720013">
                  <a:extLst>
                    <a:ext uri="{9D8B030D-6E8A-4147-A177-3AD203B41FA5}">
                      <a16:colId xmlns="" xmlns:a16="http://schemas.microsoft.com/office/drawing/2014/main" val="20001"/>
                    </a:ext>
                  </a:extLst>
                </a:gridCol>
              </a:tblGrid>
              <a:tr h="1695487">
                <a:tc>
                  <a:txBody>
                    <a:bodyPr/>
                    <a:lstStyle/>
                    <a:p>
                      <a:r>
                        <a:rPr lang="en-US" b="1" dirty="0">
                          <a:ln>
                            <a:noFill/>
                          </a:ln>
                        </a:rPr>
                        <a:t>Demographics</a:t>
                      </a:r>
                    </a:p>
                    <a:p>
                      <a:pPr marL="285750" indent="-285750">
                        <a:buFont typeface="Arial" panose="020B0604020202020204" pitchFamily="34" charset="0"/>
                        <a:buChar char="•"/>
                      </a:pPr>
                      <a:r>
                        <a:rPr lang="en-US" dirty="0">
                          <a:ln>
                            <a:noFill/>
                          </a:ln>
                        </a:rPr>
                        <a:t>This product is </a:t>
                      </a:r>
                      <a:r>
                        <a:rPr lang="en-US" dirty="0" smtClean="0">
                          <a:ln>
                            <a:noFill/>
                          </a:ln>
                        </a:rPr>
                        <a:t>targeted towards millennials</a:t>
                      </a:r>
                      <a:r>
                        <a:rPr lang="en-US" baseline="0" dirty="0" smtClean="0">
                          <a:ln>
                            <a:noFill/>
                          </a:ln>
                        </a:rPr>
                        <a:t> of both genders</a:t>
                      </a:r>
                      <a:endParaRPr lang="en-US" dirty="0">
                        <a:ln>
                          <a:noFill/>
                        </a:ln>
                      </a:endParaRPr>
                    </a:p>
                    <a:p>
                      <a:endParaRPr lang="en-US"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n>
                            <a:noFill/>
                          </a:ln>
                        </a:rPr>
                        <a:t>Psychographics</a:t>
                      </a:r>
                    </a:p>
                    <a:p>
                      <a:pPr marL="285750" indent="-285750">
                        <a:buFont typeface="Arial" panose="020B0604020202020204" pitchFamily="34" charset="0"/>
                        <a:buChar char="•"/>
                      </a:pPr>
                      <a:r>
                        <a:rPr lang="en-US" dirty="0" smtClean="0">
                          <a:ln>
                            <a:noFill/>
                          </a:ln>
                        </a:rPr>
                        <a:t>Anyone</a:t>
                      </a:r>
                      <a:r>
                        <a:rPr lang="en-US" baseline="0" dirty="0" smtClean="0">
                          <a:ln>
                            <a:noFill/>
                          </a:ln>
                        </a:rPr>
                        <a:t> involved and interested with technology</a:t>
                      </a:r>
                    </a:p>
                    <a:p>
                      <a:pPr marL="285750" indent="-285750">
                        <a:buFont typeface="Arial" panose="020B0604020202020204" pitchFamily="34" charset="0"/>
                        <a:buChar char="•"/>
                      </a:pPr>
                      <a:r>
                        <a:rPr lang="en-US" baseline="0" dirty="0" smtClean="0">
                          <a:ln>
                            <a:noFill/>
                          </a:ln>
                        </a:rPr>
                        <a:t>Anyone who wants to be prepared for their future.</a:t>
                      </a:r>
                      <a:endParaRPr lang="en-US"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637463">
                <a:tc>
                  <a:txBody>
                    <a:bodyPr/>
                    <a:lstStyle/>
                    <a:p>
                      <a:r>
                        <a:rPr lang="en-US" b="1" dirty="0">
                          <a:ln>
                            <a:noFill/>
                          </a:ln>
                        </a:rPr>
                        <a:t>Geographics</a:t>
                      </a:r>
                    </a:p>
                    <a:p>
                      <a:pPr marL="285750" indent="-285750">
                        <a:buFont typeface="Arial" panose="020B0604020202020204" pitchFamily="34" charset="0"/>
                        <a:buChar char="•"/>
                      </a:pPr>
                      <a:r>
                        <a:rPr lang="en-US" dirty="0">
                          <a:ln>
                            <a:noFill/>
                          </a:ln>
                        </a:rPr>
                        <a:t>Georgia</a:t>
                      </a:r>
                    </a:p>
                    <a:p>
                      <a:endParaRPr lang="en-US" dirty="0">
                        <a:ln>
                          <a:noFill/>
                        </a:ln>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n>
                            <a:noFill/>
                          </a:ln>
                        </a:rPr>
                        <a:t>Buying Patterns</a:t>
                      </a:r>
                    </a:p>
                    <a:p>
                      <a:pPr marL="285750" indent="-285750">
                        <a:buFont typeface="Arial" panose="020B0604020202020204" pitchFamily="34" charset="0"/>
                        <a:buChar char="•"/>
                      </a:pPr>
                      <a:r>
                        <a:rPr lang="en-US" dirty="0">
                          <a:ln>
                            <a:noFill/>
                          </a:ln>
                        </a:rPr>
                        <a:t>The product would be bought yearly</a:t>
                      </a:r>
                    </a:p>
                    <a:p>
                      <a:pPr marL="285750" indent="-285750">
                        <a:buFont typeface="Arial" panose="020B0604020202020204" pitchFamily="34" charset="0"/>
                        <a:buChar char="•"/>
                      </a:pPr>
                      <a:r>
                        <a:rPr lang="en-US" dirty="0">
                          <a:ln>
                            <a:noFill/>
                          </a:ln>
                        </a:rPr>
                        <a:t>Accessories would be monthly</a:t>
                      </a:r>
                    </a:p>
                    <a:p>
                      <a:endParaRPr lang="en-US" dirty="0">
                        <a:ln>
                          <a:noFill/>
                        </a:l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152400"/>
            <a:ext cx="8229600" cy="792162"/>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Competitive Advantage</a:t>
            </a:r>
          </a:p>
        </p:txBody>
      </p:sp>
      <p:cxnSp>
        <p:nvCxnSpPr>
          <p:cNvPr id="254" name="Shape 254"/>
          <p:cNvCxnSpPr/>
          <p:nvPr/>
        </p:nvCxnSpPr>
        <p:spPr>
          <a:xfrm>
            <a:off x="1219200" y="1357312"/>
            <a:ext cx="0" cy="476249"/>
          </a:xfrm>
          <a:prstGeom prst="straightConnector1">
            <a:avLst/>
          </a:prstGeom>
          <a:noFill/>
          <a:ln>
            <a:noFill/>
          </a:ln>
        </p:spPr>
      </p:cxnSp>
      <p:cxnSp>
        <p:nvCxnSpPr>
          <p:cNvPr id="255" name="Shape 255"/>
          <p:cNvCxnSpPr/>
          <p:nvPr/>
        </p:nvCxnSpPr>
        <p:spPr>
          <a:xfrm>
            <a:off x="8534400" y="1447800"/>
            <a:ext cx="0" cy="476249"/>
          </a:xfrm>
          <a:prstGeom prst="straightConnector1">
            <a:avLst/>
          </a:prstGeom>
          <a:noFill/>
          <a:ln>
            <a:noFill/>
          </a:ln>
        </p:spPr>
      </p:cxnSp>
      <p:cxnSp>
        <p:nvCxnSpPr>
          <p:cNvPr id="256" name="Shape 256"/>
          <p:cNvCxnSpPr/>
          <p:nvPr/>
        </p:nvCxnSpPr>
        <p:spPr>
          <a:xfrm>
            <a:off x="1219200" y="1357312"/>
            <a:ext cx="1828800" cy="0"/>
          </a:xfrm>
          <a:prstGeom prst="straightConnector1">
            <a:avLst/>
          </a:prstGeom>
          <a:noFill/>
          <a:ln>
            <a:noFill/>
          </a:ln>
        </p:spPr>
      </p:cxnSp>
      <p:cxnSp>
        <p:nvCxnSpPr>
          <p:cNvPr id="257" name="Shape 257"/>
          <p:cNvCxnSpPr/>
          <p:nvPr/>
        </p:nvCxnSpPr>
        <p:spPr>
          <a:xfrm>
            <a:off x="1219200" y="4329112"/>
            <a:ext cx="1828800" cy="0"/>
          </a:xfrm>
          <a:prstGeom prst="straightConnector1">
            <a:avLst/>
          </a:prstGeom>
          <a:noFill/>
          <a:ln>
            <a:noFill/>
          </a:ln>
        </p:spPr>
      </p:cxnSp>
      <p:cxnSp>
        <p:nvCxnSpPr>
          <p:cNvPr id="258" name="Shape 258"/>
          <p:cNvCxnSpPr/>
          <p:nvPr/>
        </p:nvCxnSpPr>
        <p:spPr>
          <a:xfrm>
            <a:off x="4941887" y="1368425"/>
            <a:ext cx="1828800" cy="0"/>
          </a:xfrm>
          <a:prstGeom prst="straightConnector1">
            <a:avLst/>
          </a:prstGeom>
          <a:noFill/>
          <a:ln>
            <a:noFill/>
          </a:ln>
        </p:spPr>
      </p:cxnSp>
      <p:cxnSp>
        <p:nvCxnSpPr>
          <p:cNvPr id="259" name="Shape 259"/>
          <p:cNvCxnSpPr/>
          <p:nvPr/>
        </p:nvCxnSpPr>
        <p:spPr>
          <a:xfrm>
            <a:off x="1219200" y="1833563"/>
            <a:ext cx="0" cy="485775"/>
          </a:xfrm>
          <a:prstGeom prst="straightConnector1">
            <a:avLst/>
          </a:prstGeom>
          <a:noFill/>
          <a:ln>
            <a:noFill/>
          </a:ln>
        </p:spPr>
      </p:cxnSp>
      <p:cxnSp>
        <p:nvCxnSpPr>
          <p:cNvPr id="260" name="Shape 260"/>
          <p:cNvCxnSpPr/>
          <p:nvPr/>
        </p:nvCxnSpPr>
        <p:spPr>
          <a:xfrm>
            <a:off x="6770688" y="1458912"/>
            <a:ext cx="1828800" cy="0"/>
          </a:xfrm>
          <a:prstGeom prst="straightConnector1">
            <a:avLst/>
          </a:prstGeom>
          <a:noFill/>
          <a:ln>
            <a:noFill/>
          </a:ln>
        </p:spPr>
      </p:cxnSp>
      <p:cxnSp>
        <p:nvCxnSpPr>
          <p:cNvPr id="261" name="Shape 261"/>
          <p:cNvCxnSpPr/>
          <p:nvPr/>
        </p:nvCxnSpPr>
        <p:spPr>
          <a:xfrm>
            <a:off x="6553200" y="1281112"/>
            <a:ext cx="1828800" cy="0"/>
          </a:xfrm>
          <a:prstGeom prst="straightConnector1">
            <a:avLst/>
          </a:prstGeom>
          <a:noFill/>
          <a:ln>
            <a:noFill/>
          </a:ln>
        </p:spPr>
      </p:cxnSp>
      <p:cxnSp>
        <p:nvCxnSpPr>
          <p:cNvPr id="262" name="Shape 262"/>
          <p:cNvCxnSpPr/>
          <p:nvPr/>
        </p:nvCxnSpPr>
        <p:spPr>
          <a:xfrm>
            <a:off x="8534400" y="1924050"/>
            <a:ext cx="0" cy="485775"/>
          </a:xfrm>
          <a:prstGeom prst="straightConnector1">
            <a:avLst/>
          </a:prstGeom>
          <a:noFill/>
          <a:ln>
            <a:noFill/>
          </a:ln>
        </p:spPr>
      </p:cxnSp>
      <p:cxnSp>
        <p:nvCxnSpPr>
          <p:cNvPr id="263" name="Shape 263"/>
          <p:cNvCxnSpPr/>
          <p:nvPr/>
        </p:nvCxnSpPr>
        <p:spPr>
          <a:xfrm>
            <a:off x="1219200" y="2347913"/>
            <a:ext cx="0" cy="547687"/>
          </a:xfrm>
          <a:prstGeom prst="straightConnector1">
            <a:avLst/>
          </a:prstGeom>
          <a:noFill/>
          <a:ln>
            <a:noFill/>
          </a:ln>
        </p:spPr>
      </p:cxnSp>
      <p:cxnSp>
        <p:nvCxnSpPr>
          <p:cNvPr id="264" name="Shape 264"/>
          <p:cNvCxnSpPr/>
          <p:nvPr/>
        </p:nvCxnSpPr>
        <p:spPr>
          <a:xfrm>
            <a:off x="8420100" y="2409825"/>
            <a:ext cx="0" cy="547687"/>
          </a:xfrm>
          <a:prstGeom prst="straightConnector1">
            <a:avLst/>
          </a:prstGeom>
          <a:noFill/>
          <a:ln>
            <a:noFill/>
          </a:ln>
        </p:spPr>
      </p:cxnSp>
      <p:cxnSp>
        <p:nvCxnSpPr>
          <p:cNvPr id="265" name="Shape 265"/>
          <p:cNvCxnSpPr/>
          <p:nvPr/>
        </p:nvCxnSpPr>
        <p:spPr>
          <a:xfrm>
            <a:off x="1219200" y="2881313"/>
            <a:ext cx="0" cy="485775"/>
          </a:xfrm>
          <a:prstGeom prst="straightConnector1">
            <a:avLst/>
          </a:prstGeom>
          <a:noFill/>
          <a:ln>
            <a:noFill/>
          </a:ln>
        </p:spPr>
      </p:cxnSp>
      <p:cxnSp>
        <p:nvCxnSpPr>
          <p:cNvPr id="266" name="Shape 266"/>
          <p:cNvCxnSpPr/>
          <p:nvPr/>
        </p:nvCxnSpPr>
        <p:spPr>
          <a:xfrm>
            <a:off x="8145463" y="2849563"/>
            <a:ext cx="0" cy="485775"/>
          </a:xfrm>
          <a:prstGeom prst="straightConnector1">
            <a:avLst/>
          </a:prstGeom>
          <a:noFill/>
          <a:ln>
            <a:noFill/>
          </a:ln>
        </p:spPr>
      </p:cxnSp>
      <p:cxnSp>
        <p:nvCxnSpPr>
          <p:cNvPr id="267" name="Shape 267"/>
          <p:cNvCxnSpPr/>
          <p:nvPr/>
        </p:nvCxnSpPr>
        <p:spPr>
          <a:xfrm>
            <a:off x="1219200" y="3352800"/>
            <a:ext cx="0" cy="485775"/>
          </a:xfrm>
          <a:prstGeom prst="straightConnector1">
            <a:avLst/>
          </a:prstGeom>
          <a:noFill/>
          <a:ln>
            <a:noFill/>
          </a:ln>
        </p:spPr>
      </p:cxnSp>
      <p:cxnSp>
        <p:nvCxnSpPr>
          <p:cNvPr id="268" name="Shape 268"/>
          <p:cNvCxnSpPr/>
          <p:nvPr/>
        </p:nvCxnSpPr>
        <p:spPr>
          <a:xfrm>
            <a:off x="8145463" y="3335337"/>
            <a:ext cx="0" cy="485775"/>
          </a:xfrm>
          <a:prstGeom prst="straightConnector1">
            <a:avLst/>
          </a:prstGeom>
          <a:noFill/>
          <a:ln>
            <a:noFill/>
          </a:ln>
        </p:spPr>
      </p:cxnSp>
      <p:cxnSp>
        <p:nvCxnSpPr>
          <p:cNvPr id="269" name="Shape 269"/>
          <p:cNvCxnSpPr/>
          <p:nvPr/>
        </p:nvCxnSpPr>
        <p:spPr>
          <a:xfrm>
            <a:off x="1219200" y="3838575"/>
            <a:ext cx="0" cy="485775"/>
          </a:xfrm>
          <a:prstGeom prst="straightConnector1">
            <a:avLst/>
          </a:prstGeom>
          <a:noFill/>
          <a:ln>
            <a:noFill/>
          </a:ln>
        </p:spPr>
      </p:cxnSp>
      <p:cxnSp>
        <p:nvCxnSpPr>
          <p:cNvPr id="270" name="Shape 270"/>
          <p:cNvCxnSpPr/>
          <p:nvPr/>
        </p:nvCxnSpPr>
        <p:spPr>
          <a:xfrm>
            <a:off x="8145463" y="3821112"/>
            <a:ext cx="0" cy="485775"/>
          </a:xfrm>
          <a:prstGeom prst="straightConnector1">
            <a:avLst/>
          </a:prstGeom>
          <a:noFill/>
          <a:ln>
            <a:noFill/>
          </a:ln>
        </p:spPr>
      </p:cxnSp>
      <p:cxnSp>
        <p:nvCxnSpPr>
          <p:cNvPr id="271" name="Shape 271"/>
          <p:cNvCxnSpPr/>
          <p:nvPr/>
        </p:nvCxnSpPr>
        <p:spPr>
          <a:xfrm>
            <a:off x="2927350" y="4902200"/>
            <a:ext cx="1828800" cy="0"/>
          </a:xfrm>
          <a:prstGeom prst="straightConnector1">
            <a:avLst/>
          </a:prstGeom>
          <a:noFill/>
          <a:ln>
            <a:noFill/>
          </a:ln>
        </p:spPr>
      </p:cxnSp>
      <p:sp>
        <p:nvSpPr>
          <p:cNvPr id="272" name="Shape 272"/>
          <p:cNvSpPr/>
          <p:nvPr/>
        </p:nvSpPr>
        <p:spPr>
          <a:xfrm>
            <a:off x="2789674" y="1034824"/>
            <a:ext cx="1534886" cy="1284514"/>
          </a:xfrm>
          <a:prstGeom prst="ellipse">
            <a:avLst/>
          </a:prstGeom>
          <a:gradFill>
            <a:gsLst>
              <a:gs pos="0">
                <a:schemeClr val="accent3">
                  <a:lumMod val="40000"/>
                  <a:lumOff val="60000"/>
                </a:schemeClr>
              </a:gs>
              <a:gs pos="100000">
                <a:schemeClr val="accent3">
                  <a:lumMod val="60000"/>
                  <a:lumOff val="40000"/>
                </a:schemeClr>
              </a:gs>
            </a:gsLst>
            <a:lin ang="5400000" scaled="0"/>
          </a:gra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ctr" rtl="0">
              <a:spcBef>
                <a:spcPts val="0"/>
              </a:spcBef>
              <a:buSzPct val="25000"/>
              <a:buNone/>
            </a:pPr>
            <a:r>
              <a:rPr lang="en-US" sz="1800" b="1" dirty="0">
                <a:solidFill>
                  <a:schemeClr val="dk1"/>
                </a:solidFill>
                <a:latin typeface="Open Sans"/>
                <a:ea typeface="Open Sans"/>
                <a:cs typeface="Open Sans"/>
                <a:sym typeface="Open Sans"/>
              </a:rPr>
              <a:t>Sphero</a:t>
            </a:r>
          </a:p>
        </p:txBody>
      </p:sp>
      <p:sp>
        <p:nvSpPr>
          <p:cNvPr id="273" name="Shape 273"/>
          <p:cNvSpPr/>
          <p:nvPr/>
        </p:nvSpPr>
        <p:spPr>
          <a:xfrm>
            <a:off x="5202483" y="1113167"/>
            <a:ext cx="1620157" cy="1284514"/>
          </a:xfrm>
          <a:prstGeom prst="ellipse">
            <a:avLst/>
          </a:prstGeom>
          <a:gradFill>
            <a:gsLst>
              <a:gs pos="0">
                <a:schemeClr val="bg2">
                  <a:lumMod val="75000"/>
                </a:schemeClr>
              </a:gs>
              <a:gs pos="100000">
                <a:schemeClr val="bg2">
                  <a:lumMod val="50000"/>
                </a:schemeClr>
              </a:gs>
            </a:gsLst>
            <a:lin ang="5400000" scaled="0"/>
          </a:gra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ctr" rtl="0">
              <a:spcBef>
                <a:spcPts val="0"/>
              </a:spcBef>
              <a:buSzPct val="25000"/>
              <a:buNone/>
            </a:pPr>
            <a:r>
              <a:rPr lang="en-US" sz="1800" b="1" dirty="0" err="1">
                <a:solidFill>
                  <a:schemeClr val="tx1"/>
                </a:solidFill>
                <a:latin typeface="Open Sans"/>
                <a:ea typeface="Open Sans"/>
                <a:cs typeface="Open Sans"/>
                <a:sym typeface="Open Sans"/>
              </a:rPr>
              <a:t>Ez</a:t>
            </a:r>
            <a:r>
              <a:rPr lang="en-US" sz="1800" b="1" dirty="0">
                <a:solidFill>
                  <a:schemeClr val="tx1"/>
                </a:solidFill>
                <a:latin typeface="Open Sans"/>
                <a:ea typeface="Open Sans"/>
                <a:cs typeface="Open Sans"/>
                <a:sym typeface="Open Sans"/>
              </a:rPr>
              <a:t> Robots</a:t>
            </a:r>
          </a:p>
        </p:txBody>
      </p:sp>
      <p:sp>
        <p:nvSpPr>
          <p:cNvPr id="274" name="Shape 274"/>
          <p:cNvSpPr/>
          <p:nvPr/>
        </p:nvSpPr>
        <p:spPr>
          <a:xfrm>
            <a:off x="381000" y="1281112"/>
            <a:ext cx="1904999" cy="914400"/>
          </a:xfrm>
          <a:prstGeom prst="roundRect">
            <a:avLst>
              <a:gd name="adj" fmla="val 16667"/>
            </a:avLst>
          </a:prstGeom>
          <a:gradFill>
            <a:gsLst>
              <a:gs pos="0">
                <a:schemeClr val="accent3">
                  <a:lumMod val="75000"/>
                </a:schemeClr>
              </a:gs>
              <a:gs pos="100000">
                <a:schemeClr val="accent3">
                  <a:lumMod val="50000"/>
                </a:schemeClr>
              </a:gs>
            </a:gsLst>
            <a:lin ang="5400000" scaled="0"/>
          </a:gra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ctr" rtl="0">
              <a:spcBef>
                <a:spcPts val="0"/>
              </a:spcBef>
              <a:buSzPct val="25000"/>
              <a:buNone/>
            </a:pPr>
            <a:r>
              <a:rPr lang="en-US" sz="2000" dirty="0">
                <a:solidFill>
                  <a:schemeClr val="tx1"/>
                </a:solidFill>
                <a:latin typeface="Open Sans"/>
                <a:ea typeface="Open Sans"/>
                <a:cs typeface="Open Sans"/>
                <a:sym typeface="Open Sans"/>
              </a:rPr>
              <a:t>Factors</a:t>
            </a:r>
          </a:p>
        </p:txBody>
      </p:sp>
      <p:sp>
        <p:nvSpPr>
          <p:cNvPr id="275" name="Shape 275"/>
          <p:cNvSpPr txBox="1"/>
          <p:nvPr/>
        </p:nvSpPr>
        <p:spPr>
          <a:xfrm>
            <a:off x="2705100" y="2530475"/>
            <a:ext cx="1866900" cy="3063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76" name="Shape 276"/>
          <p:cNvSpPr/>
          <p:nvPr/>
        </p:nvSpPr>
        <p:spPr>
          <a:xfrm>
            <a:off x="341467" y="3095672"/>
            <a:ext cx="2057400" cy="685799"/>
          </a:xfrm>
          <a:prstGeom prst="roundRect">
            <a:avLst>
              <a:gd name="adj" fmla="val 16667"/>
            </a:avLst>
          </a:prstGeom>
          <a:gradFill>
            <a:gsLst>
              <a:gs pos="0">
                <a:schemeClr val="bg2">
                  <a:lumMod val="60000"/>
                  <a:lumOff val="40000"/>
                </a:schemeClr>
              </a:gs>
              <a:gs pos="50000">
                <a:schemeClr val="bg2">
                  <a:lumMod val="40000"/>
                  <a:lumOff val="60000"/>
                </a:schemeClr>
              </a:gs>
              <a:gs pos="100000">
                <a:schemeClr val="bg2">
                  <a:lumMod val="20000"/>
                  <a:lumOff val="80000"/>
                </a:scheme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Open Sans"/>
                <a:ea typeface="Open Sans"/>
                <a:cs typeface="Open Sans"/>
                <a:sym typeface="Open Sans"/>
              </a:rPr>
              <a:t>Quality of </a:t>
            </a:r>
          </a:p>
          <a:p>
            <a:pPr marL="0" marR="0" lvl="0" indent="0" algn="ctr" rtl="0">
              <a:spcBef>
                <a:spcPts val="0"/>
              </a:spcBef>
              <a:buSzPct val="25000"/>
              <a:buNone/>
            </a:pPr>
            <a:r>
              <a:rPr lang="en-US" sz="1800" dirty="0">
                <a:solidFill>
                  <a:schemeClr val="dk1"/>
                </a:solidFill>
                <a:latin typeface="Open Sans"/>
                <a:ea typeface="Open Sans"/>
                <a:cs typeface="Open Sans"/>
                <a:sym typeface="Open Sans"/>
              </a:rPr>
              <a:t>Product/Service</a:t>
            </a:r>
          </a:p>
        </p:txBody>
      </p:sp>
      <p:sp>
        <p:nvSpPr>
          <p:cNvPr id="277" name="Shape 277"/>
          <p:cNvSpPr/>
          <p:nvPr/>
        </p:nvSpPr>
        <p:spPr>
          <a:xfrm>
            <a:off x="342900" y="2424113"/>
            <a:ext cx="2057400" cy="533399"/>
          </a:xfrm>
          <a:prstGeom prst="roundRect">
            <a:avLst>
              <a:gd name="adj" fmla="val 16667"/>
            </a:avLst>
          </a:prstGeom>
          <a:gradFill>
            <a:gsLst>
              <a:gs pos="0">
                <a:schemeClr val="bg2">
                  <a:lumMod val="60000"/>
                  <a:lumOff val="40000"/>
                </a:schemeClr>
              </a:gs>
              <a:gs pos="50000">
                <a:schemeClr val="bg2">
                  <a:lumMod val="40000"/>
                  <a:lumOff val="60000"/>
                </a:schemeClr>
              </a:gs>
              <a:gs pos="100000">
                <a:schemeClr val="bg2">
                  <a:lumMod val="20000"/>
                  <a:lumOff val="80000"/>
                </a:scheme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Open Sans"/>
                <a:ea typeface="Open Sans"/>
                <a:cs typeface="Open Sans"/>
                <a:sym typeface="Open Sans"/>
              </a:rPr>
              <a:t>Price</a:t>
            </a:r>
          </a:p>
        </p:txBody>
      </p:sp>
      <p:sp>
        <p:nvSpPr>
          <p:cNvPr id="278" name="Shape 278"/>
          <p:cNvSpPr/>
          <p:nvPr/>
        </p:nvSpPr>
        <p:spPr>
          <a:xfrm>
            <a:off x="304800" y="4072057"/>
            <a:ext cx="2057400" cy="533399"/>
          </a:xfrm>
          <a:prstGeom prst="roundRect">
            <a:avLst>
              <a:gd name="adj" fmla="val 16667"/>
            </a:avLst>
          </a:prstGeom>
          <a:gradFill>
            <a:gsLst>
              <a:gs pos="0">
                <a:schemeClr val="bg2">
                  <a:lumMod val="60000"/>
                  <a:lumOff val="40000"/>
                </a:schemeClr>
              </a:gs>
              <a:gs pos="50000">
                <a:schemeClr val="bg2">
                  <a:lumMod val="40000"/>
                  <a:lumOff val="60000"/>
                </a:schemeClr>
              </a:gs>
              <a:gs pos="100000">
                <a:schemeClr val="bg2">
                  <a:lumMod val="20000"/>
                  <a:lumOff val="80000"/>
                </a:scheme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dirty="0" smtClean="0">
                <a:solidFill>
                  <a:schemeClr val="dk1"/>
                </a:solidFill>
                <a:latin typeface="Open Sans"/>
                <a:ea typeface="Open Sans"/>
                <a:cs typeface="Open Sans"/>
                <a:sym typeface="Open Sans"/>
              </a:rPr>
              <a:t>Location of Availability</a:t>
            </a:r>
            <a:endParaRPr lang="en-US" sz="1800" dirty="0">
              <a:solidFill>
                <a:schemeClr val="dk1"/>
              </a:solidFill>
              <a:latin typeface="Open Sans"/>
              <a:ea typeface="Open Sans"/>
              <a:cs typeface="Open Sans"/>
              <a:sym typeface="Open Sans"/>
            </a:endParaRPr>
          </a:p>
        </p:txBody>
      </p:sp>
      <p:sp>
        <p:nvSpPr>
          <p:cNvPr id="279" name="Shape 279"/>
          <p:cNvSpPr/>
          <p:nvPr/>
        </p:nvSpPr>
        <p:spPr>
          <a:xfrm>
            <a:off x="322997" y="4887320"/>
            <a:ext cx="2057400" cy="533399"/>
          </a:xfrm>
          <a:prstGeom prst="roundRect">
            <a:avLst>
              <a:gd name="adj" fmla="val 16667"/>
            </a:avLst>
          </a:prstGeom>
          <a:gradFill>
            <a:gsLst>
              <a:gs pos="0">
                <a:schemeClr val="bg2">
                  <a:lumMod val="60000"/>
                  <a:lumOff val="40000"/>
                </a:schemeClr>
              </a:gs>
              <a:gs pos="50000">
                <a:schemeClr val="bg2">
                  <a:lumMod val="40000"/>
                  <a:lumOff val="60000"/>
                </a:schemeClr>
              </a:gs>
              <a:gs pos="100000">
                <a:schemeClr val="bg2">
                  <a:lumMod val="20000"/>
                  <a:lumOff val="80000"/>
                </a:scheme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Open Sans"/>
                <a:ea typeface="Open Sans"/>
                <a:cs typeface="Open Sans"/>
                <a:sym typeface="Open Sans"/>
              </a:rPr>
              <a:t>Reputation/Brands</a:t>
            </a:r>
          </a:p>
        </p:txBody>
      </p:sp>
      <p:sp>
        <p:nvSpPr>
          <p:cNvPr id="280" name="Shape 280"/>
          <p:cNvSpPr/>
          <p:nvPr/>
        </p:nvSpPr>
        <p:spPr>
          <a:xfrm>
            <a:off x="284898" y="5702583"/>
            <a:ext cx="2133599" cy="533399"/>
          </a:xfrm>
          <a:prstGeom prst="roundRect">
            <a:avLst>
              <a:gd name="adj" fmla="val 16667"/>
            </a:avLst>
          </a:prstGeom>
          <a:gradFill>
            <a:gsLst>
              <a:gs pos="0">
                <a:schemeClr val="bg2">
                  <a:lumMod val="60000"/>
                  <a:lumOff val="40000"/>
                </a:schemeClr>
              </a:gs>
              <a:gs pos="50000">
                <a:schemeClr val="bg2">
                  <a:lumMod val="40000"/>
                  <a:lumOff val="60000"/>
                </a:schemeClr>
              </a:gs>
              <a:gs pos="100000">
                <a:schemeClr val="bg2">
                  <a:lumMod val="20000"/>
                  <a:lumOff val="80000"/>
                </a:scheme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Open Sans"/>
                <a:ea typeface="Open Sans"/>
                <a:cs typeface="Open Sans"/>
                <a:sym typeface="Open Sans"/>
              </a:rPr>
              <a:t>Unique Factors/</a:t>
            </a:r>
          </a:p>
          <a:p>
            <a:pPr marL="0" marR="0" lvl="0" indent="0" algn="ctr" rtl="0">
              <a:spcBef>
                <a:spcPts val="0"/>
              </a:spcBef>
              <a:buSzPct val="25000"/>
              <a:buNone/>
            </a:pPr>
            <a:r>
              <a:rPr lang="en-US" sz="1800" dirty="0">
                <a:solidFill>
                  <a:schemeClr val="dk1"/>
                </a:solidFill>
                <a:latin typeface="Open Sans"/>
                <a:ea typeface="Open Sans"/>
                <a:cs typeface="Open Sans"/>
                <a:sym typeface="Open Sans"/>
              </a:rPr>
              <a:t>Knowledge</a:t>
            </a:r>
          </a:p>
        </p:txBody>
      </p:sp>
      <p:sp>
        <p:nvSpPr>
          <p:cNvPr id="281" name="Shape 281"/>
          <p:cNvSpPr txBox="1"/>
          <p:nvPr/>
        </p:nvSpPr>
        <p:spPr>
          <a:xfrm>
            <a:off x="2851150" y="5364162"/>
            <a:ext cx="1295400"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Noto Sans Symbols"/>
              <a:buNone/>
            </a:pPr>
            <a:endParaRPr sz="1400">
              <a:solidFill>
                <a:schemeClr val="lt1"/>
              </a:solidFill>
              <a:latin typeface="Arial"/>
              <a:ea typeface="Arial"/>
              <a:cs typeface="Arial"/>
              <a:sym typeface="Arial"/>
            </a:endParaRPr>
          </a:p>
        </p:txBody>
      </p:sp>
      <p:sp>
        <p:nvSpPr>
          <p:cNvPr id="282" name="Shape 282"/>
          <p:cNvSpPr txBox="1"/>
          <p:nvPr/>
        </p:nvSpPr>
        <p:spPr>
          <a:xfrm>
            <a:off x="5056889" y="2524296"/>
            <a:ext cx="1885950" cy="3063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83" name="Shape 283"/>
          <p:cNvSpPr txBox="1"/>
          <p:nvPr/>
        </p:nvSpPr>
        <p:spPr>
          <a:xfrm>
            <a:off x="2698750" y="3067221"/>
            <a:ext cx="1866900" cy="7381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84" name="Shape 284"/>
          <p:cNvSpPr txBox="1"/>
          <p:nvPr/>
        </p:nvSpPr>
        <p:spPr>
          <a:xfrm>
            <a:off x="5079206" y="3063755"/>
            <a:ext cx="1885950" cy="7381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SzPct val="25000"/>
              <a:buNone/>
            </a:pPr>
            <a:r>
              <a:rPr lang="en-US" sz="1400" dirty="0" smtClean="0">
                <a:solidFill>
                  <a:srgbClr val="580A09"/>
                </a:solidFill>
                <a:latin typeface="Georgia"/>
                <a:ea typeface="Georgia"/>
                <a:cs typeface="Georgia"/>
                <a:sym typeface="Georgia"/>
              </a:rPr>
              <a:t> </a:t>
            </a:r>
            <a:endParaRPr lang="en-US" sz="1400" dirty="0">
              <a:solidFill>
                <a:srgbClr val="580A09"/>
              </a:solidFill>
              <a:latin typeface="Georgia"/>
              <a:ea typeface="Georgia"/>
              <a:cs typeface="Georgia"/>
              <a:sym typeface="Georgia"/>
            </a:endParaRPr>
          </a:p>
        </p:txBody>
      </p:sp>
      <p:sp>
        <p:nvSpPr>
          <p:cNvPr id="285" name="Shape 285"/>
          <p:cNvSpPr txBox="1"/>
          <p:nvPr/>
        </p:nvSpPr>
        <p:spPr>
          <a:xfrm>
            <a:off x="2705100" y="5586412"/>
            <a:ext cx="1866900" cy="954106"/>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400">
                <a:solidFill>
                  <a:srgbClr val="580A09"/>
                </a:solidFill>
                <a:latin typeface="Georgia"/>
                <a:ea typeface="Georgia"/>
                <a:cs typeface="Georgia"/>
                <a:sym typeface="Georgia"/>
              </a:rPr>
              <a:t>Movie skin designs</a:t>
            </a: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86" name="Shape 286"/>
          <p:cNvSpPr txBox="1"/>
          <p:nvPr/>
        </p:nvSpPr>
        <p:spPr>
          <a:xfrm>
            <a:off x="5056889" y="5618410"/>
            <a:ext cx="1885950" cy="954106"/>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400">
                <a:solidFill>
                  <a:srgbClr val="580A09"/>
                </a:solidFill>
                <a:latin typeface="Georgia"/>
                <a:ea typeface="Georgia"/>
                <a:cs typeface="Georgia"/>
                <a:sym typeface="Georgia"/>
              </a:rPr>
              <a:t>Teaches you activities</a:t>
            </a: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87" name="Shape 287"/>
          <p:cNvSpPr txBox="1"/>
          <p:nvPr/>
        </p:nvSpPr>
        <p:spPr>
          <a:xfrm>
            <a:off x="2698750" y="3916362"/>
            <a:ext cx="1868487" cy="7381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88" name="Shape 288"/>
          <p:cNvSpPr txBox="1"/>
          <p:nvPr/>
        </p:nvSpPr>
        <p:spPr>
          <a:xfrm>
            <a:off x="5069587" y="3916362"/>
            <a:ext cx="1885950" cy="800218"/>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dirty="0" smtClean="0">
              <a:solidFill>
                <a:srgbClr val="580A09"/>
              </a:solidFill>
              <a:latin typeface="Georgia"/>
              <a:ea typeface="Georgia"/>
              <a:cs typeface="Georgia"/>
              <a:sym typeface="Georgia"/>
            </a:endParaRPr>
          </a:p>
          <a:p>
            <a:pPr marL="0" marR="0" lvl="0" indent="0" algn="ctr" rtl="0">
              <a:spcBef>
                <a:spcPts val="0"/>
              </a:spcBef>
              <a:buSzPct val="25000"/>
              <a:buNone/>
            </a:pPr>
            <a:r>
              <a:rPr lang="en-US" sz="1800" dirty="0" smtClean="0">
                <a:solidFill>
                  <a:schemeClr val="dk1"/>
                </a:solidFill>
                <a:latin typeface="+mj-lt"/>
                <a:ea typeface="Georgia"/>
                <a:cs typeface="Georgia"/>
                <a:sym typeface="Georgia"/>
              </a:rPr>
              <a:t>Online</a:t>
            </a:r>
            <a:endParaRPr lang="en-US" sz="1800" dirty="0">
              <a:solidFill>
                <a:schemeClr val="dk1"/>
              </a:solidFill>
              <a:latin typeface="+mj-lt"/>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p:txBody>
      </p:sp>
      <p:sp>
        <p:nvSpPr>
          <p:cNvPr id="289" name="Shape 289"/>
          <p:cNvSpPr txBox="1"/>
          <p:nvPr/>
        </p:nvSpPr>
        <p:spPr>
          <a:xfrm>
            <a:off x="2705100" y="4873625"/>
            <a:ext cx="1866900" cy="52387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p:txBody>
      </p:sp>
      <p:sp>
        <p:nvSpPr>
          <p:cNvPr id="290" name="Shape 290"/>
          <p:cNvSpPr txBox="1"/>
          <p:nvPr/>
        </p:nvSpPr>
        <p:spPr>
          <a:xfrm>
            <a:off x="5071173" y="4886325"/>
            <a:ext cx="1884363" cy="52387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291" name="Shape 291"/>
          <p:cNvSpPr txBox="1"/>
          <p:nvPr/>
        </p:nvSpPr>
        <p:spPr>
          <a:xfrm>
            <a:off x="3079392" y="2486633"/>
            <a:ext cx="16299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entury Gothic"/>
                <a:ea typeface="Century Gothic"/>
                <a:cs typeface="Century Gothic"/>
                <a:sym typeface="Century Gothic"/>
              </a:rPr>
              <a:t>$150.00</a:t>
            </a:r>
          </a:p>
        </p:txBody>
      </p:sp>
      <p:sp>
        <p:nvSpPr>
          <p:cNvPr id="292" name="Shape 292"/>
          <p:cNvSpPr txBox="1"/>
          <p:nvPr/>
        </p:nvSpPr>
        <p:spPr>
          <a:xfrm>
            <a:off x="3276600" y="3192859"/>
            <a:ext cx="170612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entury Gothic"/>
                <a:ea typeface="Century Gothic"/>
                <a:cs typeface="Century Gothic"/>
                <a:sym typeface="Century Gothic"/>
              </a:rPr>
              <a:t>High</a:t>
            </a:r>
          </a:p>
        </p:txBody>
      </p:sp>
      <p:sp>
        <p:nvSpPr>
          <p:cNvPr id="293" name="Shape 293"/>
          <p:cNvSpPr txBox="1"/>
          <p:nvPr/>
        </p:nvSpPr>
        <p:spPr>
          <a:xfrm>
            <a:off x="3191910" y="4091331"/>
            <a:ext cx="170612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Century Gothic"/>
                <a:ea typeface="Century Gothic"/>
                <a:cs typeface="Century Gothic"/>
                <a:sym typeface="Century Gothic"/>
              </a:rPr>
              <a:t>Online</a:t>
            </a:r>
            <a:endParaRPr lang="en-US" sz="1800" dirty="0">
              <a:solidFill>
                <a:schemeClr val="dk1"/>
              </a:solidFill>
              <a:latin typeface="Century Gothic"/>
              <a:ea typeface="Century Gothic"/>
              <a:cs typeface="Century Gothic"/>
              <a:sym typeface="Century Gothic"/>
            </a:endParaRPr>
          </a:p>
        </p:txBody>
      </p:sp>
      <p:sp>
        <p:nvSpPr>
          <p:cNvPr id="294" name="Shape 294"/>
          <p:cNvSpPr txBox="1"/>
          <p:nvPr/>
        </p:nvSpPr>
        <p:spPr>
          <a:xfrm>
            <a:off x="5455208" y="2494081"/>
            <a:ext cx="1586383"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entury Gothic"/>
                <a:ea typeface="Century Gothic"/>
                <a:cs typeface="Century Gothic"/>
                <a:sym typeface="Century Gothic"/>
              </a:rPr>
              <a:t>$430.00</a:t>
            </a:r>
          </a:p>
        </p:txBody>
      </p:sp>
      <p:sp>
        <p:nvSpPr>
          <p:cNvPr id="295" name="Shape 295"/>
          <p:cNvSpPr txBox="1"/>
          <p:nvPr/>
        </p:nvSpPr>
        <p:spPr>
          <a:xfrm>
            <a:off x="5353842" y="3182422"/>
            <a:ext cx="17891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entury Gothic"/>
                <a:ea typeface="Century Gothic"/>
                <a:cs typeface="Century Gothic"/>
                <a:sym typeface="Century Gothic"/>
              </a:rPr>
              <a:t>Medium</a:t>
            </a:r>
          </a:p>
        </p:txBody>
      </p:sp>
      <p:sp>
        <p:nvSpPr>
          <p:cNvPr id="6" name="TextBox 5"/>
          <p:cNvSpPr txBox="1"/>
          <p:nvPr/>
        </p:nvSpPr>
        <p:spPr>
          <a:xfrm>
            <a:off x="2789674" y="4902200"/>
            <a:ext cx="1659496" cy="523220"/>
          </a:xfrm>
          <a:prstGeom prst="rect">
            <a:avLst/>
          </a:prstGeom>
          <a:noFill/>
        </p:spPr>
        <p:txBody>
          <a:bodyPr wrap="square" rtlCol="0">
            <a:spAutoFit/>
          </a:bodyPr>
          <a:lstStyle/>
          <a:p>
            <a:pPr algn="ctr"/>
            <a:r>
              <a:rPr lang="en-US" dirty="0"/>
              <a:t>Remote Control Robot</a:t>
            </a:r>
          </a:p>
        </p:txBody>
      </p:sp>
      <p:sp>
        <p:nvSpPr>
          <p:cNvPr id="7" name="TextBox 6"/>
          <p:cNvSpPr txBox="1"/>
          <p:nvPr/>
        </p:nvSpPr>
        <p:spPr>
          <a:xfrm>
            <a:off x="5091903" y="4899151"/>
            <a:ext cx="1863633" cy="523220"/>
          </a:xfrm>
          <a:prstGeom prst="rect">
            <a:avLst/>
          </a:prstGeom>
          <a:noFill/>
        </p:spPr>
        <p:txBody>
          <a:bodyPr wrap="square" rtlCol="0">
            <a:spAutoFit/>
          </a:bodyPr>
          <a:lstStyle/>
          <a:p>
            <a:pPr algn="ctr"/>
            <a:r>
              <a:rPr lang="en-US" dirty="0"/>
              <a:t>Teaches you activities </a:t>
            </a:r>
          </a:p>
        </p:txBody>
      </p:sp>
      <p:sp>
        <p:nvSpPr>
          <p:cNvPr id="52" name="Shape 273"/>
          <p:cNvSpPr/>
          <p:nvPr/>
        </p:nvSpPr>
        <p:spPr>
          <a:xfrm>
            <a:off x="7156191" y="1030742"/>
            <a:ext cx="1620157" cy="1284514"/>
          </a:xfrm>
          <a:prstGeom prst="ellipse">
            <a:avLst/>
          </a:prstGeom>
          <a:solidFill>
            <a:srgbClr val="92D050"/>
          </a:solidFill>
          <a:ln>
            <a:noFill/>
          </a:ln>
          <a:effectLst>
            <a:outerShdw blurRad="63500" dist="38100" dir="5400000" rotWithShape="0">
              <a:srgbClr val="000000">
                <a:alpha val="60000"/>
              </a:srgbClr>
            </a:outerShdw>
          </a:effectLst>
        </p:spPr>
        <p:txBody>
          <a:bodyPr lIns="91425" tIns="45700" rIns="91425" bIns="45700" anchor="ctr" anchorCtr="0">
            <a:noAutofit/>
          </a:bodyPr>
          <a:lstStyle/>
          <a:p>
            <a:pPr marL="0" marR="0" lvl="0" indent="0" algn="ctr" rtl="0">
              <a:spcBef>
                <a:spcPts val="0"/>
              </a:spcBef>
              <a:buSzPct val="25000"/>
              <a:buNone/>
            </a:pPr>
            <a:r>
              <a:rPr lang="en-US" sz="1800" b="1" dirty="0">
                <a:solidFill>
                  <a:schemeClr val="dk1"/>
                </a:solidFill>
                <a:latin typeface="Open Sans"/>
                <a:ea typeface="Open Sans"/>
                <a:cs typeface="Open Sans"/>
                <a:sym typeface="Open Sans"/>
              </a:rPr>
              <a:t>Thump</a:t>
            </a:r>
          </a:p>
        </p:txBody>
      </p:sp>
      <p:sp>
        <p:nvSpPr>
          <p:cNvPr id="53" name="Shape 282"/>
          <p:cNvSpPr txBox="1"/>
          <p:nvPr/>
        </p:nvSpPr>
        <p:spPr>
          <a:xfrm>
            <a:off x="7164541" y="2518105"/>
            <a:ext cx="1885950" cy="3063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9" name="TextBox 8"/>
          <p:cNvSpPr txBox="1"/>
          <p:nvPr/>
        </p:nvSpPr>
        <p:spPr>
          <a:xfrm>
            <a:off x="7220102" y="2524296"/>
            <a:ext cx="1762964" cy="369332"/>
          </a:xfrm>
          <a:prstGeom prst="rect">
            <a:avLst/>
          </a:prstGeom>
          <a:noFill/>
        </p:spPr>
        <p:txBody>
          <a:bodyPr wrap="square" rtlCol="0">
            <a:spAutoFit/>
          </a:bodyPr>
          <a:lstStyle/>
          <a:p>
            <a:pPr algn="ctr"/>
            <a:r>
              <a:rPr lang="en-US" sz="1800" dirty="0"/>
              <a:t>$135.00</a:t>
            </a:r>
          </a:p>
        </p:txBody>
      </p:sp>
      <p:sp>
        <p:nvSpPr>
          <p:cNvPr id="55" name="Shape 284"/>
          <p:cNvSpPr txBox="1"/>
          <p:nvPr/>
        </p:nvSpPr>
        <p:spPr>
          <a:xfrm>
            <a:off x="7162099" y="3054508"/>
            <a:ext cx="1885950" cy="7381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SzPct val="25000"/>
              <a:buNone/>
            </a:pPr>
            <a:r>
              <a:rPr lang="en-US" sz="1400" dirty="0" smtClean="0">
                <a:solidFill>
                  <a:srgbClr val="580A09"/>
                </a:solidFill>
                <a:latin typeface="Georgia"/>
                <a:ea typeface="Georgia"/>
                <a:cs typeface="Georgia"/>
                <a:sym typeface="Georgia"/>
              </a:rPr>
              <a:t> </a:t>
            </a:r>
            <a:endParaRPr lang="en-US" sz="1400" dirty="0">
              <a:solidFill>
                <a:srgbClr val="580A09"/>
              </a:solidFill>
              <a:latin typeface="Georgia"/>
              <a:ea typeface="Georgia"/>
              <a:cs typeface="Georgia"/>
              <a:sym typeface="Georgia"/>
            </a:endParaRPr>
          </a:p>
        </p:txBody>
      </p:sp>
      <p:sp>
        <p:nvSpPr>
          <p:cNvPr id="10" name="TextBox 9"/>
          <p:cNvSpPr txBox="1"/>
          <p:nvPr/>
        </p:nvSpPr>
        <p:spPr>
          <a:xfrm>
            <a:off x="7253537" y="3195462"/>
            <a:ext cx="1743274" cy="400110"/>
          </a:xfrm>
          <a:prstGeom prst="rect">
            <a:avLst/>
          </a:prstGeom>
          <a:noFill/>
        </p:spPr>
        <p:txBody>
          <a:bodyPr wrap="square" rtlCol="0">
            <a:spAutoFit/>
          </a:bodyPr>
          <a:lstStyle/>
          <a:p>
            <a:pPr algn="ctr"/>
            <a:r>
              <a:rPr lang="en-US" sz="2000" dirty="0">
                <a:latin typeface="+mj-lt"/>
              </a:rPr>
              <a:t>High</a:t>
            </a:r>
          </a:p>
        </p:txBody>
      </p:sp>
      <p:sp>
        <p:nvSpPr>
          <p:cNvPr id="57" name="Shape 284"/>
          <p:cNvSpPr txBox="1"/>
          <p:nvPr/>
        </p:nvSpPr>
        <p:spPr>
          <a:xfrm>
            <a:off x="7167484" y="3932473"/>
            <a:ext cx="1885950" cy="738187"/>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dirty="0" smtClean="0">
              <a:solidFill>
                <a:srgbClr val="580A09"/>
              </a:solidFill>
              <a:latin typeface="Georgia"/>
              <a:ea typeface="Georgia"/>
              <a:cs typeface="Georgia"/>
              <a:sym typeface="Georgia"/>
            </a:endParaRPr>
          </a:p>
          <a:p>
            <a:pPr marL="0" marR="0" lvl="0" indent="0" algn="ctr" rtl="0">
              <a:spcBef>
                <a:spcPts val="0"/>
              </a:spcBef>
              <a:buNone/>
            </a:pPr>
            <a:r>
              <a:rPr lang="en-US" sz="1800" dirty="0" smtClean="0">
                <a:solidFill>
                  <a:srgbClr val="580A09"/>
                </a:solidFill>
                <a:latin typeface="Century Gothic" panose="020B0502020202020204" pitchFamily="34" charset="0"/>
                <a:ea typeface="Georgia"/>
                <a:cs typeface="Georgia"/>
                <a:sym typeface="Georgia"/>
              </a:rPr>
              <a:t>Online</a:t>
            </a:r>
            <a:endParaRPr sz="1800" dirty="0">
              <a:solidFill>
                <a:srgbClr val="580A09"/>
              </a:solidFill>
              <a:latin typeface="Century Gothic" panose="020B0502020202020204" pitchFamily="34" charset="0"/>
              <a:ea typeface="Georgia"/>
              <a:cs typeface="Georgia"/>
              <a:sym typeface="Georgia"/>
            </a:endParaRPr>
          </a:p>
          <a:p>
            <a:pPr marL="0" marR="0" lvl="0" indent="0" algn="ctr" rtl="0">
              <a:spcBef>
                <a:spcPts val="0"/>
              </a:spcBef>
              <a:buSzPct val="25000"/>
              <a:buNone/>
            </a:pPr>
            <a:r>
              <a:rPr lang="en-US" sz="1400" dirty="0" smtClean="0">
                <a:solidFill>
                  <a:srgbClr val="580A09"/>
                </a:solidFill>
                <a:latin typeface="Georgia"/>
                <a:ea typeface="Georgia"/>
                <a:cs typeface="Georgia"/>
                <a:sym typeface="Georgia"/>
              </a:rPr>
              <a:t>.</a:t>
            </a:r>
            <a:endParaRPr lang="en-US" sz="1400" dirty="0">
              <a:solidFill>
                <a:srgbClr val="580A09"/>
              </a:solidFill>
              <a:latin typeface="Georgia"/>
              <a:ea typeface="Georgia"/>
              <a:cs typeface="Georgia"/>
              <a:sym typeface="Georgia"/>
            </a:endParaRPr>
          </a:p>
        </p:txBody>
      </p:sp>
      <p:sp>
        <p:nvSpPr>
          <p:cNvPr id="61" name="Shape 290"/>
          <p:cNvSpPr txBox="1"/>
          <p:nvPr/>
        </p:nvSpPr>
        <p:spPr>
          <a:xfrm>
            <a:off x="7142956" y="4902239"/>
            <a:ext cx="1884363" cy="523874"/>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400">
              <a:solidFill>
                <a:srgbClr val="580A09"/>
              </a:solidFill>
              <a:latin typeface="Georgia"/>
              <a:ea typeface="Georgia"/>
              <a:cs typeface="Georgia"/>
              <a:sym typeface="Georgia"/>
            </a:endParaRPr>
          </a:p>
          <a:p>
            <a:pPr marL="0" marR="0" lvl="0" indent="0" algn="ctr" rtl="0">
              <a:spcBef>
                <a:spcPts val="0"/>
              </a:spcBef>
              <a:buNone/>
            </a:pPr>
            <a:endParaRPr sz="1400">
              <a:solidFill>
                <a:srgbClr val="580A09"/>
              </a:solidFill>
              <a:latin typeface="Georgia"/>
              <a:ea typeface="Georgia"/>
              <a:cs typeface="Georgia"/>
              <a:sym typeface="Georgia"/>
            </a:endParaRPr>
          </a:p>
        </p:txBody>
      </p:sp>
      <p:sp>
        <p:nvSpPr>
          <p:cNvPr id="11" name="TextBox 10"/>
          <p:cNvSpPr txBox="1"/>
          <p:nvPr/>
        </p:nvSpPr>
        <p:spPr>
          <a:xfrm>
            <a:off x="7265786" y="4909987"/>
            <a:ext cx="1558887" cy="523220"/>
          </a:xfrm>
          <a:prstGeom prst="rect">
            <a:avLst/>
          </a:prstGeom>
          <a:noFill/>
        </p:spPr>
        <p:txBody>
          <a:bodyPr wrap="square" rtlCol="0">
            <a:spAutoFit/>
          </a:bodyPr>
          <a:lstStyle/>
          <a:p>
            <a:pPr algn="ctr"/>
            <a:r>
              <a:rPr lang="en-US" dirty="0"/>
              <a:t>Teaches you skills</a:t>
            </a:r>
          </a:p>
        </p:txBody>
      </p:sp>
      <p:sp>
        <p:nvSpPr>
          <p:cNvPr id="63" name="Shape 286"/>
          <p:cNvSpPr txBox="1"/>
          <p:nvPr/>
        </p:nvSpPr>
        <p:spPr>
          <a:xfrm>
            <a:off x="7162099" y="5621132"/>
            <a:ext cx="1885950" cy="954106"/>
          </a:xfrm>
          <a:prstGeom prst="rect">
            <a:avLst/>
          </a:prstGeom>
          <a:solidFill>
            <a:schemeClr val="lt1"/>
          </a:solidFill>
          <a:ln w="19050" cap="rnd"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400" dirty="0">
                <a:solidFill>
                  <a:srgbClr val="580A09"/>
                </a:solidFill>
                <a:latin typeface="Georgia"/>
                <a:ea typeface="Georgia"/>
                <a:cs typeface="Georgia"/>
                <a:sym typeface="Georgia"/>
              </a:rPr>
              <a:t>Get’s you active</a:t>
            </a:r>
          </a:p>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a:p>
            <a:pPr marL="0" marR="0" lvl="0" indent="0" algn="ctr" rtl="0">
              <a:spcBef>
                <a:spcPts val="0"/>
              </a:spcBef>
              <a:buNone/>
            </a:pPr>
            <a:endParaRPr sz="1400" dirty="0">
              <a:solidFill>
                <a:srgbClr val="580A09"/>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28600"/>
            <a:ext cx="8305799" cy="990599"/>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Marketing Mix </a:t>
            </a:r>
          </a:p>
        </p:txBody>
      </p:sp>
      <p:grpSp>
        <p:nvGrpSpPr>
          <p:cNvPr id="301" name="Shape 301"/>
          <p:cNvGrpSpPr/>
          <p:nvPr/>
        </p:nvGrpSpPr>
        <p:grpSpPr>
          <a:xfrm>
            <a:off x="251788" y="3195661"/>
            <a:ext cx="8662205" cy="740679"/>
            <a:chOff x="23188" y="1976461"/>
            <a:chExt cx="8662205" cy="740679"/>
          </a:xfrm>
        </p:grpSpPr>
        <p:sp>
          <p:nvSpPr>
            <p:cNvPr id="302" name="Shape 302"/>
            <p:cNvSpPr/>
            <p:nvPr/>
          </p:nvSpPr>
          <p:spPr>
            <a:xfrm>
              <a:off x="23188" y="1976461"/>
              <a:ext cx="1446386" cy="723193"/>
            </a:xfrm>
            <a:prstGeom prst="roundRect">
              <a:avLst>
                <a:gd name="adj" fmla="val 10000"/>
              </a:avLst>
            </a:prstGeom>
            <a:solidFill>
              <a:srgbClr val="002060"/>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03" name="Shape 303"/>
            <p:cNvSpPr txBox="1"/>
            <p:nvPr/>
          </p:nvSpPr>
          <p:spPr>
            <a:xfrm>
              <a:off x="40581" y="1976461"/>
              <a:ext cx="1404021" cy="680829"/>
            </a:xfrm>
            <a:prstGeom prst="rect">
              <a:avLst/>
            </a:prstGeom>
            <a:noFill/>
            <a:ln>
              <a:noFill/>
            </a:ln>
          </p:spPr>
          <p:txBody>
            <a:bodyPr lIns="38100" tIns="25400" rIns="38100" bIns="254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000" b="1" dirty="0">
                  <a:solidFill>
                    <a:schemeClr val="lt1"/>
                  </a:solidFill>
                  <a:latin typeface="Arial"/>
                  <a:ea typeface="Arial"/>
                  <a:cs typeface="Arial"/>
                  <a:sym typeface="Arial"/>
                </a:rPr>
                <a:t>People</a:t>
              </a:r>
            </a:p>
          </p:txBody>
        </p:sp>
        <p:sp>
          <p:nvSpPr>
            <p:cNvPr id="304" name="Shape 304"/>
            <p:cNvSpPr/>
            <p:nvPr/>
          </p:nvSpPr>
          <p:spPr>
            <a:xfrm>
              <a:off x="1828799" y="1976461"/>
              <a:ext cx="1446386" cy="723193"/>
            </a:xfrm>
            <a:prstGeom prst="roundRect">
              <a:avLst>
                <a:gd name="adj" fmla="val 10000"/>
              </a:avLst>
            </a:prstGeom>
            <a:solidFill>
              <a:schemeClr val="tx2">
                <a:lumMod val="60000"/>
                <a:lumOff val="40000"/>
              </a:schemeClr>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05" name="Shape 305"/>
            <p:cNvSpPr txBox="1"/>
            <p:nvPr/>
          </p:nvSpPr>
          <p:spPr>
            <a:xfrm>
              <a:off x="1849981" y="2034589"/>
              <a:ext cx="1404021" cy="680829"/>
            </a:xfrm>
            <a:prstGeom prst="rect">
              <a:avLst/>
            </a:prstGeom>
            <a:noFill/>
            <a:ln>
              <a:noFill/>
            </a:ln>
          </p:spPr>
          <p:txBody>
            <a:bodyPr lIns="38100" tIns="25400" rIns="38100" bIns="254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000" b="1" dirty="0">
                  <a:solidFill>
                    <a:schemeClr val="bg1"/>
                  </a:solidFill>
                  <a:latin typeface="Arial"/>
                  <a:ea typeface="Arial"/>
                  <a:cs typeface="Arial"/>
                  <a:sym typeface="Arial"/>
                </a:rPr>
                <a:t>Product</a:t>
              </a:r>
            </a:p>
          </p:txBody>
        </p:sp>
        <p:sp>
          <p:nvSpPr>
            <p:cNvPr id="306" name="Shape 306"/>
            <p:cNvSpPr/>
            <p:nvPr/>
          </p:nvSpPr>
          <p:spPr>
            <a:xfrm>
              <a:off x="3620205" y="1976461"/>
              <a:ext cx="1446386" cy="723193"/>
            </a:xfrm>
            <a:prstGeom prst="roundRect">
              <a:avLst>
                <a:gd name="adj" fmla="val 10000"/>
              </a:avLst>
            </a:prstGeom>
            <a:solidFill>
              <a:schemeClr val="accent3">
                <a:lumMod val="75000"/>
              </a:schemeClr>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07" name="Shape 307"/>
            <p:cNvSpPr txBox="1"/>
            <p:nvPr/>
          </p:nvSpPr>
          <p:spPr>
            <a:xfrm>
              <a:off x="3667183" y="2036311"/>
              <a:ext cx="1404021" cy="680829"/>
            </a:xfrm>
            <a:prstGeom prst="rect">
              <a:avLst/>
            </a:prstGeom>
            <a:noFill/>
            <a:ln>
              <a:noFill/>
            </a:ln>
          </p:spPr>
          <p:txBody>
            <a:bodyPr lIns="38100" tIns="25400" rIns="38100" bIns="254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000" b="1" dirty="0">
                  <a:solidFill>
                    <a:schemeClr val="lt1"/>
                  </a:solidFill>
                  <a:latin typeface="Arial"/>
                  <a:ea typeface="Arial"/>
                  <a:cs typeface="Arial"/>
                  <a:sym typeface="Arial"/>
                </a:rPr>
                <a:t>Place</a:t>
              </a:r>
            </a:p>
          </p:txBody>
        </p:sp>
        <p:sp>
          <p:nvSpPr>
            <p:cNvPr id="308" name="Shape 308"/>
            <p:cNvSpPr/>
            <p:nvPr/>
          </p:nvSpPr>
          <p:spPr>
            <a:xfrm>
              <a:off x="5410196" y="1980519"/>
              <a:ext cx="1446386" cy="723193"/>
            </a:xfrm>
            <a:prstGeom prst="roundRect">
              <a:avLst>
                <a:gd name="adj" fmla="val 10000"/>
              </a:avLst>
            </a:prstGeom>
            <a:solidFill>
              <a:schemeClr val="bg2">
                <a:lumMod val="20000"/>
                <a:lumOff val="80000"/>
              </a:schemeClr>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09" name="Shape 309"/>
            <p:cNvSpPr txBox="1"/>
            <p:nvPr/>
          </p:nvSpPr>
          <p:spPr>
            <a:xfrm>
              <a:off x="5431378" y="1997643"/>
              <a:ext cx="1404021" cy="680829"/>
            </a:xfrm>
            <a:prstGeom prst="rect">
              <a:avLst/>
            </a:prstGeom>
            <a:noFill/>
            <a:ln>
              <a:noFill/>
            </a:ln>
          </p:spPr>
          <p:txBody>
            <a:bodyPr lIns="38100" tIns="25400" rIns="38100" bIns="254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000" b="1" dirty="0">
                  <a:solidFill>
                    <a:schemeClr val="bg1"/>
                  </a:solidFill>
                  <a:latin typeface="Arial"/>
                  <a:ea typeface="Arial"/>
                  <a:cs typeface="Arial"/>
                  <a:sym typeface="Arial"/>
                </a:rPr>
                <a:t>Price</a:t>
              </a:r>
            </a:p>
          </p:txBody>
        </p:sp>
        <p:sp>
          <p:nvSpPr>
            <p:cNvPr id="310" name="Shape 310"/>
            <p:cNvSpPr/>
            <p:nvPr/>
          </p:nvSpPr>
          <p:spPr>
            <a:xfrm>
              <a:off x="7239007" y="1976461"/>
              <a:ext cx="1446386" cy="723193"/>
            </a:xfrm>
            <a:prstGeom prst="roundRect">
              <a:avLst>
                <a:gd name="adj" fmla="val 10000"/>
              </a:avLst>
            </a:prstGeom>
            <a:solidFill>
              <a:schemeClr val="bg2">
                <a:lumMod val="75000"/>
              </a:schemeClr>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311" name="Shape 311"/>
            <p:cNvSpPr txBox="1"/>
            <p:nvPr/>
          </p:nvSpPr>
          <p:spPr>
            <a:xfrm>
              <a:off x="7254955" y="2034588"/>
              <a:ext cx="1404021" cy="680829"/>
            </a:xfrm>
            <a:prstGeom prst="rect">
              <a:avLst/>
            </a:prstGeom>
            <a:noFill/>
            <a:ln>
              <a:noFill/>
            </a:ln>
          </p:spPr>
          <p:txBody>
            <a:bodyPr lIns="38100" tIns="25400" rIns="38100" bIns="254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2000" b="1" dirty="0">
                  <a:solidFill>
                    <a:schemeClr val="lt1"/>
                  </a:solidFill>
                  <a:latin typeface="Arial"/>
                  <a:ea typeface="Arial"/>
                  <a:cs typeface="Arial"/>
                  <a:sym typeface="Arial"/>
                </a:rPr>
                <a:t>Promotion</a:t>
              </a:r>
            </a:p>
          </p:txBody>
        </p:sp>
      </p:grpSp>
      <p:cxnSp>
        <p:nvCxnSpPr>
          <p:cNvPr id="312" name="Shape 312"/>
          <p:cNvCxnSpPr/>
          <p:nvPr/>
        </p:nvCxnSpPr>
        <p:spPr>
          <a:xfrm rot="10800000">
            <a:off x="990600" y="2906713"/>
            <a:ext cx="0" cy="304799"/>
          </a:xfrm>
          <a:prstGeom prst="straightConnector1">
            <a:avLst/>
          </a:prstGeom>
          <a:noFill/>
          <a:ln w="28575" cap="rnd" cmpd="sng">
            <a:solidFill>
              <a:schemeClr val="accent2"/>
            </a:solidFill>
            <a:prstDash val="solid"/>
            <a:round/>
            <a:headEnd type="none" w="med" len="med"/>
            <a:tailEnd type="none" w="med" len="med"/>
          </a:ln>
          <a:effectLst>
            <a:outerShdw blurRad="38100" dist="25400" dir="5400000" rotWithShape="0">
              <a:srgbClr val="000000">
                <a:alpha val="44705"/>
              </a:srgbClr>
            </a:outerShdw>
          </a:effectLst>
        </p:spPr>
      </p:cxnSp>
      <p:cxnSp>
        <p:nvCxnSpPr>
          <p:cNvPr id="313" name="Shape 313"/>
          <p:cNvCxnSpPr/>
          <p:nvPr/>
        </p:nvCxnSpPr>
        <p:spPr>
          <a:xfrm rot="10800000">
            <a:off x="4572000" y="2873375"/>
            <a:ext cx="0" cy="304799"/>
          </a:xfrm>
          <a:prstGeom prst="straightConnector1">
            <a:avLst/>
          </a:prstGeom>
          <a:noFill/>
          <a:ln w="28575" cap="rnd" cmpd="sng">
            <a:solidFill>
              <a:schemeClr val="accent2"/>
            </a:solidFill>
            <a:prstDash val="solid"/>
            <a:round/>
            <a:headEnd type="none" w="med" len="med"/>
            <a:tailEnd type="none" w="med" len="med"/>
          </a:ln>
          <a:effectLst>
            <a:outerShdw blurRad="38100" dist="25400" dir="5400000" rotWithShape="0">
              <a:srgbClr val="000000">
                <a:alpha val="44705"/>
              </a:srgbClr>
            </a:outerShdw>
          </a:effectLst>
        </p:spPr>
      </p:cxnSp>
      <p:cxnSp>
        <p:nvCxnSpPr>
          <p:cNvPr id="314" name="Shape 314"/>
          <p:cNvCxnSpPr/>
          <p:nvPr/>
        </p:nvCxnSpPr>
        <p:spPr>
          <a:xfrm rot="10800000">
            <a:off x="8164513" y="2895600"/>
            <a:ext cx="0" cy="304799"/>
          </a:xfrm>
          <a:prstGeom prst="straightConnector1">
            <a:avLst/>
          </a:prstGeom>
          <a:noFill/>
          <a:ln w="28575" cap="rnd" cmpd="sng">
            <a:solidFill>
              <a:schemeClr val="accent2"/>
            </a:solidFill>
            <a:prstDash val="solid"/>
            <a:round/>
            <a:headEnd type="none" w="med" len="med"/>
            <a:tailEnd type="none" w="med" len="med"/>
          </a:ln>
          <a:effectLst>
            <a:outerShdw blurRad="38100" dist="25400" dir="5400000" rotWithShape="0">
              <a:srgbClr val="000000">
                <a:alpha val="44705"/>
              </a:srgbClr>
            </a:outerShdw>
          </a:effectLst>
        </p:spPr>
      </p:cxnSp>
      <p:cxnSp>
        <p:nvCxnSpPr>
          <p:cNvPr id="315" name="Shape 315"/>
          <p:cNvCxnSpPr/>
          <p:nvPr/>
        </p:nvCxnSpPr>
        <p:spPr>
          <a:xfrm rot="10800000">
            <a:off x="6400800" y="3940175"/>
            <a:ext cx="0" cy="304799"/>
          </a:xfrm>
          <a:prstGeom prst="straightConnector1">
            <a:avLst/>
          </a:prstGeom>
          <a:noFill/>
          <a:ln w="28575" cap="rnd" cmpd="sng">
            <a:solidFill>
              <a:schemeClr val="accent2"/>
            </a:solidFill>
            <a:prstDash val="solid"/>
            <a:round/>
            <a:headEnd type="none" w="med" len="med"/>
            <a:tailEnd type="none" w="med" len="med"/>
          </a:ln>
          <a:effectLst>
            <a:outerShdw blurRad="38100" dist="25400" dir="5400000" rotWithShape="0">
              <a:srgbClr val="000000">
                <a:alpha val="44705"/>
              </a:srgbClr>
            </a:outerShdw>
          </a:effectLst>
        </p:spPr>
      </p:cxnSp>
      <p:cxnSp>
        <p:nvCxnSpPr>
          <p:cNvPr id="316" name="Shape 316"/>
          <p:cNvCxnSpPr/>
          <p:nvPr/>
        </p:nvCxnSpPr>
        <p:spPr>
          <a:xfrm rot="10800000">
            <a:off x="2720975" y="3940175"/>
            <a:ext cx="0" cy="304799"/>
          </a:xfrm>
          <a:prstGeom prst="straightConnector1">
            <a:avLst/>
          </a:prstGeom>
          <a:noFill/>
          <a:ln w="28575" cap="rnd" cmpd="sng">
            <a:solidFill>
              <a:schemeClr val="accent2"/>
            </a:solidFill>
            <a:prstDash val="solid"/>
            <a:round/>
            <a:headEnd type="none" w="med" len="med"/>
            <a:tailEnd type="none" w="med" len="med"/>
          </a:ln>
          <a:effectLst>
            <a:outerShdw blurRad="38100" dist="25400" dir="5400000" rotWithShape="0">
              <a:srgbClr val="000000">
                <a:alpha val="44705"/>
              </a:srgbClr>
            </a:outerShdw>
          </a:effectLst>
        </p:spPr>
      </p:cxnSp>
      <p:sp>
        <p:nvSpPr>
          <p:cNvPr id="317" name="Shape 317"/>
          <p:cNvSpPr/>
          <p:nvPr/>
        </p:nvSpPr>
        <p:spPr>
          <a:xfrm>
            <a:off x="228600" y="1371600"/>
            <a:ext cx="2438399" cy="1524000"/>
          </a:xfrm>
          <a:prstGeom prst="roundRect">
            <a:avLst>
              <a:gd name="adj" fmla="val 16667"/>
            </a:avLst>
          </a:prstGeom>
          <a:gradFill>
            <a:gsLst>
              <a:gs pos="1000">
                <a:srgbClr val="00B0F0"/>
              </a:gs>
              <a:gs pos="100000">
                <a:srgbClr val="0070C0"/>
              </a:gs>
            </a:gsLst>
            <a:lin ang="5400000" scaled="0"/>
          </a:gradFill>
          <a:ln>
            <a:noFill/>
          </a:ln>
          <a:effectLst>
            <a:outerShdw blurRad="63500" dist="38100" dir="5400000" rotWithShape="0">
              <a:srgbClr val="000000">
                <a:alpha val="60000"/>
              </a:srgbClr>
            </a:outerShdw>
          </a:effectLst>
        </p:spPr>
        <p:txBody>
          <a:bodyPr lIns="91425" tIns="45700" rIns="91425" bIns="45700" anchor="t" anchorCtr="0">
            <a:noAutofit/>
          </a:bodyPr>
          <a:lstStyle/>
          <a:p>
            <a:pPr marL="0" marR="0" lvl="0" indent="0" algn="ctr" rtl="0">
              <a:spcBef>
                <a:spcPts val="0"/>
              </a:spcBef>
              <a:buSzPct val="25000"/>
              <a:buNone/>
            </a:pPr>
            <a:r>
              <a:rPr lang="en-US" sz="1550" dirty="0" smtClean="0">
                <a:solidFill>
                  <a:srgbClr val="0E282A"/>
                </a:solidFill>
                <a:latin typeface="Georgia"/>
                <a:ea typeface="Georgia"/>
                <a:cs typeface="Georgia"/>
                <a:sym typeface="Georgia"/>
              </a:rPr>
              <a:t>Millennials</a:t>
            </a:r>
            <a:endParaRPr lang="en-US" sz="1550" dirty="0">
              <a:solidFill>
                <a:srgbClr val="0E282A"/>
              </a:solidFill>
              <a:latin typeface="Georgia"/>
              <a:ea typeface="Georgia"/>
              <a:cs typeface="Georgia"/>
              <a:sym typeface="Georgia"/>
            </a:endParaRPr>
          </a:p>
        </p:txBody>
      </p:sp>
      <p:sp>
        <p:nvSpPr>
          <p:cNvPr id="318" name="Shape 318"/>
          <p:cNvSpPr/>
          <p:nvPr/>
        </p:nvSpPr>
        <p:spPr>
          <a:xfrm>
            <a:off x="6096000" y="1360487"/>
            <a:ext cx="2862263" cy="1524000"/>
          </a:xfrm>
          <a:prstGeom prst="roundRect">
            <a:avLst>
              <a:gd name="adj" fmla="val 16667"/>
            </a:avLst>
          </a:prstGeom>
          <a:gradFill>
            <a:gsLst>
              <a:gs pos="0">
                <a:srgbClr val="00B0F0"/>
              </a:gs>
              <a:gs pos="100000">
                <a:srgbClr val="0070C0"/>
              </a:gs>
            </a:gsLst>
            <a:lin ang="5400000" scaled="0"/>
          </a:gradFill>
          <a:ln>
            <a:noFill/>
          </a:ln>
          <a:effectLst>
            <a:outerShdw blurRad="63500" dist="38100" dir="5400000" rotWithShape="0">
              <a:srgbClr val="000000">
                <a:alpha val="60000"/>
              </a:srgbClr>
            </a:outerShdw>
          </a:effectLst>
        </p:spPr>
        <p:txBody>
          <a:bodyPr lIns="91425" tIns="45700" rIns="91425" bIns="45700" anchor="t" anchorCtr="0">
            <a:noAutofit/>
          </a:bodyPr>
          <a:lstStyle/>
          <a:p>
            <a:pPr marL="0" marR="0" lvl="0" indent="0" algn="l" rtl="0">
              <a:spcBef>
                <a:spcPts val="0"/>
              </a:spcBef>
              <a:buSzPct val="25000"/>
              <a:buNone/>
            </a:pPr>
            <a:r>
              <a:rPr lang="en-US" sz="1550" dirty="0">
                <a:solidFill>
                  <a:srgbClr val="0E282A"/>
                </a:solidFill>
                <a:latin typeface="Georgia"/>
                <a:ea typeface="Georgia"/>
                <a:cs typeface="Georgia"/>
                <a:sym typeface="Georgia"/>
              </a:rPr>
              <a:t>Advertising:</a:t>
            </a:r>
          </a:p>
          <a:p>
            <a:pPr marL="0" marR="0" lvl="0" indent="0" algn="l" rtl="0">
              <a:spcBef>
                <a:spcPts val="0"/>
              </a:spcBef>
              <a:buSzPct val="25000"/>
              <a:buNone/>
            </a:pPr>
            <a:r>
              <a:rPr lang="en-US" sz="1550" dirty="0" smtClean="0">
                <a:solidFill>
                  <a:srgbClr val="CC0000"/>
                </a:solidFill>
                <a:latin typeface="Georgia"/>
                <a:ea typeface="Georgia"/>
                <a:cs typeface="Georgia"/>
                <a:sym typeface="Georgia"/>
              </a:rPr>
              <a:t>Social </a:t>
            </a:r>
            <a:r>
              <a:rPr lang="en-US" sz="1550" dirty="0">
                <a:solidFill>
                  <a:srgbClr val="CC0000"/>
                </a:solidFill>
                <a:latin typeface="Georgia"/>
                <a:ea typeface="Georgia"/>
                <a:cs typeface="Georgia"/>
                <a:sym typeface="Georgia"/>
              </a:rPr>
              <a:t>Media</a:t>
            </a:r>
          </a:p>
          <a:p>
            <a:pPr marL="0" marR="0" lvl="0" indent="0" algn="l" rtl="0">
              <a:spcBef>
                <a:spcPts val="0"/>
              </a:spcBef>
              <a:buNone/>
            </a:pPr>
            <a:endParaRPr sz="1550" dirty="0">
              <a:latin typeface="Georgia"/>
              <a:ea typeface="Georgia"/>
              <a:cs typeface="Georgia"/>
              <a:sym typeface="Georgia"/>
            </a:endParaRPr>
          </a:p>
        </p:txBody>
      </p:sp>
      <p:sp>
        <p:nvSpPr>
          <p:cNvPr id="319" name="Shape 319"/>
          <p:cNvSpPr/>
          <p:nvPr/>
        </p:nvSpPr>
        <p:spPr>
          <a:xfrm>
            <a:off x="3341687" y="1349375"/>
            <a:ext cx="2438399" cy="1524000"/>
          </a:xfrm>
          <a:prstGeom prst="roundRect">
            <a:avLst>
              <a:gd name="adj" fmla="val 16667"/>
            </a:avLst>
          </a:prstGeom>
          <a:gradFill>
            <a:gsLst>
              <a:gs pos="0">
                <a:srgbClr val="00B0F0"/>
              </a:gs>
              <a:gs pos="100000">
                <a:srgbClr val="0070C0"/>
              </a:gs>
            </a:gsLst>
            <a:lin ang="5400000" scaled="0"/>
          </a:gradFill>
          <a:ln>
            <a:noFill/>
          </a:ln>
          <a:effectLst>
            <a:outerShdw blurRad="63500" dist="38100" dir="5400000" rotWithShape="0">
              <a:srgbClr val="000000">
                <a:alpha val="60000"/>
              </a:srgbClr>
            </a:outerShdw>
          </a:effectLst>
        </p:spPr>
        <p:txBody>
          <a:bodyPr lIns="91425" tIns="45700" rIns="91425" bIns="45700" anchor="t" anchorCtr="0">
            <a:noAutofit/>
          </a:bodyPr>
          <a:lstStyle/>
          <a:p>
            <a:pPr marL="0" marR="0" lvl="0" indent="0" algn="l" rtl="0">
              <a:spcBef>
                <a:spcPts val="0"/>
              </a:spcBef>
              <a:buSzPct val="25000"/>
              <a:buNone/>
            </a:pPr>
            <a:r>
              <a:rPr lang="en-US" sz="1550" dirty="0" smtClean="0">
                <a:solidFill>
                  <a:srgbClr val="0E282A"/>
                </a:solidFill>
                <a:latin typeface="Georgia"/>
                <a:ea typeface="Georgia"/>
                <a:cs typeface="Georgia"/>
                <a:sym typeface="Georgia"/>
              </a:rPr>
              <a:t>Georgia</a:t>
            </a:r>
          </a:p>
          <a:p>
            <a:pPr marL="0" marR="0" lvl="0" indent="0" algn="l" rtl="0">
              <a:spcBef>
                <a:spcPts val="0"/>
              </a:spcBef>
              <a:buSzPct val="25000"/>
              <a:buNone/>
            </a:pPr>
            <a:r>
              <a:rPr lang="en-US" sz="1550" b="1" dirty="0" smtClean="0">
                <a:solidFill>
                  <a:srgbClr val="0E282A"/>
                </a:solidFill>
                <a:latin typeface="Georgia"/>
                <a:ea typeface="Georgia"/>
                <a:cs typeface="Georgia"/>
                <a:sym typeface="Georgia"/>
              </a:rPr>
              <a:t>Later on: </a:t>
            </a:r>
          </a:p>
          <a:p>
            <a:pPr marL="0" marR="0" lvl="0" indent="0" algn="l" rtl="0">
              <a:spcBef>
                <a:spcPts val="0"/>
              </a:spcBef>
              <a:buSzPct val="25000"/>
              <a:buNone/>
            </a:pPr>
            <a:r>
              <a:rPr lang="en-US" sz="1550" dirty="0" smtClean="0">
                <a:solidFill>
                  <a:srgbClr val="0E282A"/>
                </a:solidFill>
                <a:latin typeface="Georgia"/>
                <a:ea typeface="Georgia"/>
                <a:cs typeface="Georgia"/>
                <a:sym typeface="Georgia"/>
              </a:rPr>
              <a:t>California</a:t>
            </a:r>
          </a:p>
          <a:p>
            <a:pPr marL="0" marR="0" lvl="0" indent="0" algn="l" rtl="0">
              <a:spcBef>
                <a:spcPts val="0"/>
              </a:spcBef>
              <a:buSzPct val="25000"/>
              <a:buNone/>
            </a:pPr>
            <a:r>
              <a:rPr lang="en-US" sz="1550" dirty="0" smtClean="0">
                <a:solidFill>
                  <a:srgbClr val="0E282A"/>
                </a:solidFill>
                <a:latin typeface="Georgia"/>
                <a:ea typeface="Georgia"/>
                <a:cs typeface="Georgia"/>
                <a:sym typeface="Georgia"/>
              </a:rPr>
              <a:t>New York</a:t>
            </a:r>
          </a:p>
          <a:p>
            <a:pPr marL="0" marR="0" lvl="0" indent="0" algn="l" rtl="0">
              <a:spcBef>
                <a:spcPts val="0"/>
              </a:spcBef>
              <a:buSzPct val="25000"/>
              <a:buNone/>
            </a:pPr>
            <a:r>
              <a:rPr lang="en-US" sz="1550" dirty="0" smtClean="0">
                <a:solidFill>
                  <a:srgbClr val="0E282A"/>
                </a:solidFill>
                <a:latin typeface="Georgia"/>
                <a:ea typeface="Georgia"/>
                <a:cs typeface="Georgia"/>
                <a:sym typeface="Georgia"/>
              </a:rPr>
              <a:t>Florida  </a:t>
            </a:r>
            <a:endParaRPr lang="en-US" sz="1550" dirty="0">
              <a:solidFill>
                <a:srgbClr val="0E282A"/>
              </a:solidFill>
              <a:latin typeface="Georgia"/>
              <a:ea typeface="Georgia"/>
              <a:cs typeface="Georgia"/>
              <a:sym typeface="Georgia"/>
            </a:endParaRPr>
          </a:p>
        </p:txBody>
      </p:sp>
      <p:sp>
        <p:nvSpPr>
          <p:cNvPr id="320" name="Shape 320"/>
          <p:cNvSpPr/>
          <p:nvPr/>
        </p:nvSpPr>
        <p:spPr>
          <a:xfrm>
            <a:off x="1501775" y="4256087"/>
            <a:ext cx="2438399" cy="1524000"/>
          </a:xfrm>
          <a:prstGeom prst="roundRect">
            <a:avLst>
              <a:gd name="adj" fmla="val 16667"/>
            </a:avLst>
          </a:prstGeom>
          <a:gradFill>
            <a:gsLst>
              <a:gs pos="0">
                <a:srgbClr val="00B0F0"/>
              </a:gs>
              <a:gs pos="100000">
                <a:srgbClr val="0070C0"/>
              </a:gs>
            </a:gsLst>
            <a:lin ang="5400000" scaled="0"/>
          </a:gradFill>
          <a:ln>
            <a:noFill/>
          </a:ln>
          <a:effectLst>
            <a:outerShdw blurRad="63500" dist="38100" dir="5400000" rotWithShape="0">
              <a:srgbClr val="000000">
                <a:alpha val="60000"/>
              </a:srgbClr>
            </a:outerShdw>
          </a:effectLst>
        </p:spPr>
        <p:txBody>
          <a:bodyPr lIns="91425" tIns="45700" rIns="91425" bIns="45700" anchor="t" anchorCtr="0">
            <a:noAutofit/>
          </a:bodyPr>
          <a:lstStyle/>
          <a:p>
            <a:pPr marL="0" marR="0" lvl="0" indent="0" algn="ctr" rtl="0">
              <a:spcBef>
                <a:spcPts val="0"/>
              </a:spcBef>
              <a:buSzPct val="25000"/>
              <a:buNone/>
            </a:pPr>
            <a:r>
              <a:rPr lang="en-US" sz="1550" dirty="0">
                <a:solidFill>
                  <a:srgbClr val="0E282A"/>
                </a:solidFill>
                <a:latin typeface="Century Gothic"/>
                <a:ea typeface="Century Gothic"/>
                <a:cs typeface="Century Gothic"/>
                <a:sym typeface="Century Gothic"/>
              </a:rPr>
              <a:t>A robot that </a:t>
            </a:r>
            <a:r>
              <a:rPr lang="en-US" sz="1550" dirty="0" smtClean="0">
                <a:solidFill>
                  <a:srgbClr val="0E282A"/>
                </a:solidFill>
                <a:latin typeface="Century Gothic"/>
                <a:ea typeface="Century Gothic"/>
                <a:cs typeface="Century Gothic"/>
                <a:sym typeface="Century Gothic"/>
              </a:rPr>
              <a:t>you have the ability to personalize </a:t>
            </a:r>
            <a:r>
              <a:rPr lang="en-US" sz="1550" dirty="0">
                <a:solidFill>
                  <a:srgbClr val="0E282A"/>
                </a:solidFill>
                <a:latin typeface="Century Gothic"/>
                <a:ea typeface="Century Gothic"/>
                <a:cs typeface="Century Gothic"/>
                <a:sym typeface="Century Gothic"/>
              </a:rPr>
              <a:t>yourself</a:t>
            </a:r>
          </a:p>
        </p:txBody>
      </p:sp>
      <p:sp>
        <p:nvSpPr>
          <p:cNvPr id="321" name="Shape 321"/>
          <p:cNvSpPr/>
          <p:nvPr/>
        </p:nvSpPr>
        <p:spPr>
          <a:xfrm>
            <a:off x="5279232" y="4244975"/>
            <a:ext cx="2438399" cy="1524000"/>
          </a:xfrm>
          <a:prstGeom prst="roundRect">
            <a:avLst>
              <a:gd name="adj" fmla="val 16667"/>
            </a:avLst>
          </a:prstGeom>
          <a:gradFill>
            <a:gsLst>
              <a:gs pos="0">
                <a:srgbClr val="00B0F0"/>
              </a:gs>
              <a:gs pos="100000">
                <a:srgbClr val="0070C0"/>
              </a:gs>
            </a:gsLst>
            <a:lin ang="5400000" scaled="0"/>
          </a:gradFill>
          <a:ln>
            <a:noFill/>
          </a:ln>
          <a:effectLst>
            <a:outerShdw blurRad="63500" dist="38100" dir="5400000" rotWithShape="0">
              <a:srgbClr val="000000">
                <a:alpha val="60000"/>
              </a:srgbClr>
            </a:outerShdw>
          </a:effectLst>
        </p:spPr>
        <p:txBody>
          <a:bodyPr lIns="91425" tIns="45700" rIns="91425" bIns="45700" anchor="t" anchorCtr="0">
            <a:noAutofit/>
          </a:bodyPr>
          <a:lstStyle/>
          <a:p>
            <a:pPr marL="0" marR="0" lvl="0" indent="0" algn="ctr" rtl="0">
              <a:spcBef>
                <a:spcPts val="0"/>
              </a:spcBef>
              <a:buSzPct val="25000"/>
              <a:buNone/>
            </a:pPr>
            <a:r>
              <a:rPr lang="en-US" sz="1550" dirty="0" smtClean="0">
                <a:solidFill>
                  <a:srgbClr val="0E282A"/>
                </a:solidFill>
                <a:latin typeface="Century Gothic"/>
                <a:ea typeface="Century Gothic"/>
                <a:cs typeface="Century Gothic"/>
                <a:sym typeface="Century Gothic"/>
              </a:rPr>
              <a:t>$135.00</a:t>
            </a:r>
            <a:endParaRPr lang="en-US" sz="1550" dirty="0">
              <a:solidFill>
                <a:srgbClr val="0E282A"/>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152400"/>
            <a:ext cx="8229600" cy="91440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Century Gothic"/>
              <a:buNone/>
            </a:pPr>
            <a:r>
              <a:rPr lang="en-US" sz="4200" b="0" i="0" u="none" strike="noStrike" cap="none"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Promotional Mix</a:t>
            </a:r>
          </a:p>
        </p:txBody>
      </p:sp>
      <p:grpSp>
        <p:nvGrpSpPr>
          <p:cNvPr id="328" name="Shape 328"/>
          <p:cNvGrpSpPr/>
          <p:nvPr/>
        </p:nvGrpSpPr>
        <p:grpSpPr>
          <a:xfrm>
            <a:off x="569097" y="1649558"/>
            <a:ext cx="8117702" cy="4171951"/>
            <a:chOff x="674914" y="1657192"/>
            <a:chExt cx="8117471" cy="4172731"/>
          </a:xfrm>
          <a:solidFill>
            <a:srgbClr val="76DBF4"/>
          </a:solidFill>
        </p:grpSpPr>
        <p:sp>
          <p:nvSpPr>
            <p:cNvPr id="329" name="Shape 329"/>
            <p:cNvSpPr/>
            <p:nvPr/>
          </p:nvSpPr>
          <p:spPr>
            <a:xfrm>
              <a:off x="674914" y="1657192"/>
              <a:ext cx="1674767" cy="612788"/>
            </a:xfrm>
            <a:custGeom>
              <a:avLst/>
              <a:gdLst/>
              <a:ahLst/>
              <a:cxnLst/>
              <a:rect l="0" t="0" r="0" b="0"/>
              <a:pathLst>
                <a:path w="120000" h="120000" extrusionOk="0">
                  <a:moveTo>
                    <a:pt x="0" y="0"/>
                  </a:moveTo>
                  <a:lnTo>
                    <a:pt x="98046" y="0"/>
                  </a:lnTo>
                  <a:lnTo>
                    <a:pt x="120000" y="60000"/>
                  </a:lnTo>
                  <a:lnTo>
                    <a:pt x="98046" y="120000"/>
                  </a:lnTo>
                  <a:lnTo>
                    <a:pt x="0" y="120000"/>
                  </a:lnTo>
                  <a:lnTo>
                    <a:pt x="21953"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4150" tIns="8875" rIns="306375" bIns="8875" anchor="ctr" anchorCtr="0">
              <a:noAutofit/>
            </a:bodyPr>
            <a:lstStyle/>
            <a:p>
              <a:pPr marL="0" marR="0" lvl="0" indent="0" algn="ctr" rtl="0">
                <a:lnSpc>
                  <a:spcPct val="90000"/>
                </a:lnSpc>
                <a:spcBef>
                  <a:spcPts val="0"/>
                </a:spcBef>
                <a:spcAft>
                  <a:spcPts val="0"/>
                </a:spcAft>
                <a:buSzPct val="25000"/>
                <a:buNone/>
              </a:pPr>
              <a:endParaRPr lang="en-US" sz="1400" b="1" dirty="0">
                <a:solidFill>
                  <a:schemeClr val="dk1"/>
                </a:solidFill>
                <a:latin typeface="Arial"/>
                <a:ea typeface="Arial"/>
                <a:cs typeface="Arial"/>
                <a:sym typeface="Arial"/>
              </a:endParaRPr>
            </a:p>
          </p:txBody>
        </p:sp>
        <p:sp>
          <p:nvSpPr>
            <p:cNvPr id="330" name="Shape 330"/>
            <p:cNvSpPr/>
            <p:nvPr/>
          </p:nvSpPr>
          <p:spPr>
            <a:xfrm>
              <a:off x="2205506" y="1684928"/>
              <a:ext cx="4825332" cy="603994"/>
            </a:xfrm>
            <a:custGeom>
              <a:avLst/>
              <a:gdLst/>
              <a:ahLst/>
              <a:cxnLst/>
              <a:rect l="0" t="0" r="0" b="0"/>
              <a:pathLst>
                <a:path w="120000" h="120000" extrusionOk="0">
                  <a:moveTo>
                    <a:pt x="0" y="0"/>
                  </a:moveTo>
                  <a:lnTo>
                    <a:pt x="112489" y="0"/>
                  </a:lnTo>
                  <a:lnTo>
                    <a:pt x="120000" y="60000"/>
                  </a:lnTo>
                  <a:lnTo>
                    <a:pt x="112489" y="120000"/>
                  </a:lnTo>
                  <a:lnTo>
                    <a:pt x="0" y="120000"/>
                  </a:lnTo>
                  <a:lnTo>
                    <a:pt x="7510"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2300" tIns="10150" rIns="301975" bIns="10150" anchor="ctr" anchorCtr="0">
              <a:noAutofit/>
            </a:bodyPr>
            <a:lstStyle/>
            <a:p>
              <a:pPr marL="230188" marR="0" lvl="0" indent="-1588" algn="l" rtl="0">
                <a:lnSpc>
                  <a:spcPct val="90000"/>
                </a:lnSpc>
                <a:spcBef>
                  <a:spcPts val="0"/>
                </a:spcBef>
                <a:spcAft>
                  <a:spcPts val="0"/>
                </a:spcAft>
                <a:buNone/>
              </a:pPr>
              <a:endParaRPr sz="1600" dirty="0">
                <a:solidFill>
                  <a:srgbClr val="0E282A"/>
                </a:solidFill>
                <a:latin typeface="Georgia"/>
                <a:ea typeface="Georgia"/>
                <a:cs typeface="Georgia"/>
                <a:sym typeface="Georgia"/>
              </a:endParaRPr>
            </a:p>
          </p:txBody>
        </p:sp>
        <p:sp>
          <p:nvSpPr>
            <p:cNvPr id="331" name="Shape 331"/>
            <p:cNvSpPr/>
            <p:nvPr/>
          </p:nvSpPr>
          <p:spPr>
            <a:xfrm>
              <a:off x="6883346" y="1659168"/>
              <a:ext cx="1803452" cy="595322"/>
            </a:xfrm>
            <a:custGeom>
              <a:avLst/>
              <a:gdLst/>
              <a:ahLst/>
              <a:cxnLst/>
              <a:rect l="0" t="0" r="0" b="0"/>
              <a:pathLst>
                <a:path w="120000" h="120000" extrusionOk="0">
                  <a:moveTo>
                    <a:pt x="0" y="0"/>
                  </a:moveTo>
                  <a:lnTo>
                    <a:pt x="100193" y="0"/>
                  </a:lnTo>
                  <a:lnTo>
                    <a:pt x="120000" y="60000"/>
                  </a:lnTo>
                  <a:lnTo>
                    <a:pt x="100193" y="120000"/>
                  </a:lnTo>
                  <a:lnTo>
                    <a:pt x="0" y="120000"/>
                  </a:lnTo>
                  <a:lnTo>
                    <a:pt x="19806"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0500" tIns="11425" rIns="297650" bIns="11425" anchor="ctr" anchorCtr="0">
              <a:noAutofit/>
            </a:bodyPr>
            <a:lstStyle/>
            <a:p>
              <a:pPr marL="0" marR="0" lvl="0" indent="0" algn="l" rtl="0">
                <a:lnSpc>
                  <a:spcPct val="90000"/>
                </a:lnSpc>
                <a:spcBef>
                  <a:spcPts val="0"/>
                </a:spcBef>
                <a:spcAft>
                  <a:spcPts val="0"/>
                </a:spcAft>
                <a:buSzPct val="25000"/>
                <a:buNone/>
              </a:pPr>
              <a:r>
                <a:rPr lang="en-US" sz="1800" dirty="0">
                  <a:solidFill>
                    <a:schemeClr val="dk1"/>
                  </a:solidFill>
                  <a:latin typeface="Georgia"/>
                  <a:ea typeface="Georgia"/>
                  <a:cs typeface="Georgia"/>
                  <a:sym typeface="Georgia"/>
                </a:rPr>
                <a:t>	</a:t>
              </a:r>
            </a:p>
          </p:txBody>
        </p:sp>
        <p:sp>
          <p:nvSpPr>
            <p:cNvPr id="332" name="Shape 332"/>
            <p:cNvSpPr/>
            <p:nvPr/>
          </p:nvSpPr>
          <p:spPr>
            <a:xfrm>
              <a:off x="674914" y="2340130"/>
              <a:ext cx="1674767" cy="612788"/>
            </a:xfrm>
            <a:custGeom>
              <a:avLst/>
              <a:gdLst/>
              <a:ahLst/>
              <a:cxnLst/>
              <a:rect l="0" t="0" r="0" b="0"/>
              <a:pathLst>
                <a:path w="120000" h="120000" extrusionOk="0">
                  <a:moveTo>
                    <a:pt x="0" y="0"/>
                  </a:moveTo>
                  <a:lnTo>
                    <a:pt x="98046" y="0"/>
                  </a:lnTo>
                  <a:lnTo>
                    <a:pt x="120000" y="60000"/>
                  </a:lnTo>
                  <a:lnTo>
                    <a:pt x="98046" y="120000"/>
                  </a:lnTo>
                  <a:lnTo>
                    <a:pt x="0" y="120000"/>
                  </a:lnTo>
                  <a:lnTo>
                    <a:pt x="21953"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4150" tIns="8875" rIns="306375" bIns="8875" anchor="ctr" anchorCtr="0">
              <a:noAutofit/>
            </a:bodyPr>
            <a:lstStyle/>
            <a:p>
              <a:pPr marL="0" marR="0" lvl="0" indent="0" algn="ctr" rtl="0">
                <a:lnSpc>
                  <a:spcPct val="90000"/>
                </a:lnSpc>
                <a:spcBef>
                  <a:spcPts val="0"/>
                </a:spcBef>
                <a:spcAft>
                  <a:spcPts val="0"/>
                </a:spcAft>
                <a:buSzPct val="25000"/>
                <a:buNone/>
              </a:pPr>
              <a:endParaRPr lang="en-US" sz="1400" b="1" dirty="0">
                <a:solidFill>
                  <a:schemeClr val="dk1"/>
                </a:solidFill>
                <a:latin typeface="Arial"/>
                <a:ea typeface="Arial"/>
                <a:cs typeface="Arial"/>
                <a:sym typeface="Arial"/>
              </a:endParaRPr>
            </a:p>
          </p:txBody>
        </p:sp>
        <p:sp>
          <p:nvSpPr>
            <p:cNvPr id="333" name="Shape 333"/>
            <p:cNvSpPr/>
            <p:nvPr/>
          </p:nvSpPr>
          <p:spPr>
            <a:xfrm>
              <a:off x="2205506" y="2368694"/>
              <a:ext cx="4825332" cy="603999"/>
            </a:xfrm>
            <a:custGeom>
              <a:avLst/>
              <a:gdLst/>
              <a:ahLst/>
              <a:cxnLst/>
              <a:rect l="0" t="0" r="0" b="0"/>
              <a:pathLst>
                <a:path w="120000" h="120000" extrusionOk="0">
                  <a:moveTo>
                    <a:pt x="0" y="0"/>
                  </a:moveTo>
                  <a:lnTo>
                    <a:pt x="112489" y="0"/>
                  </a:lnTo>
                  <a:lnTo>
                    <a:pt x="120000" y="60000"/>
                  </a:lnTo>
                  <a:lnTo>
                    <a:pt x="112489" y="120000"/>
                  </a:lnTo>
                  <a:lnTo>
                    <a:pt x="0" y="120000"/>
                  </a:lnTo>
                  <a:lnTo>
                    <a:pt x="7510"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2300" tIns="10150" rIns="301975" bIns="10150" anchor="ctr" anchorCtr="0">
              <a:noAutofit/>
            </a:bodyPr>
            <a:lstStyle/>
            <a:p>
              <a:pPr marL="230188" marR="0" lvl="0" indent="-1588" algn="l" rtl="0">
                <a:lnSpc>
                  <a:spcPct val="90000"/>
                </a:lnSpc>
                <a:spcBef>
                  <a:spcPts val="0"/>
                </a:spcBef>
                <a:spcAft>
                  <a:spcPts val="0"/>
                </a:spcAft>
                <a:buNone/>
              </a:pPr>
              <a:endParaRPr sz="1600" dirty="0">
                <a:solidFill>
                  <a:srgbClr val="0E282A"/>
                </a:solidFill>
                <a:latin typeface="Georgia"/>
                <a:ea typeface="Georgia"/>
                <a:cs typeface="Georgia"/>
                <a:sym typeface="Georgia"/>
              </a:endParaRPr>
            </a:p>
          </p:txBody>
        </p:sp>
        <p:sp>
          <p:nvSpPr>
            <p:cNvPr id="334" name="Shape 334"/>
            <p:cNvSpPr/>
            <p:nvPr/>
          </p:nvSpPr>
          <p:spPr>
            <a:xfrm>
              <a:off x="6883346" y="2342936"/>
              <a:ext cx="1803452" cy="595322"/>
            </a:xfrm>
            <a:custGeom>
              <a:avLst/>
              <a:gdLst/>
              <a:ahLst/>
              <a:cxnLst/>
              <a:rect l="0" t="0" r="0" b="0"/>
              <a:pathLst>
                <a:path w="120000" h="120000" extrusionOk="0">
                  <a:moveTo>
                    <a:pt x="0" y="0"/>
                  </a:moveTo>
                  <a:lnTo>
                    <a:pt x="100193" y="0"/>
                  </a:lnTo>
                  <a:lnTo>
                    <a:pt x="120000" y="60000"/>
                  </a:lnTo>
                  <a:lnTo>
                    <a:pt x="100193" y="120000"/>
                  </a:lnTo>
                  <a:lnTo>
                    <a:pt x="0" y="120000"/>
                  </a:lnTo>
                  <a:lnTo>
                    <a:pt x="19806"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0500" tIns="11425" rIns="297650" bIns="11425" anchor="ctr" anchorCtr="0">
              <a:noAutofit/>
            </a:bodyPr>
            <a:lstStyle/>
            <a:p>
              <a:pPr marL="0" marR="0" lvl="0" indent="0" algn="l" rtl="0">
                <a:lnSpc>
                  <a:spcPct val="90000"/>
                </a:lnSpc>
                <a:spcBef>
                  <a:spcPts val="0"/>
                </a:spcBef>
                <a:spcAft>
                  <a:spcPts val="0"/>
                </a:spcAft>
                <a:buSzPct val="25000"/>
                <a:buNone/>
              </a:pPr>
              <a:r>
                <a:rPr lang="en-US" sz="1800" dirty="0">
                  <a:solidFill>
                    <a:schemeClr val="dk1"/>
                  </a:solidFill>
                  <a:latin typeface="Georgia"/>
                  <a:ea typeface="Georgia"/>
                  <a:cs typeface="Georgia"/>
                  <a:sym typeface="Georgia"/>
                </a:rPr>
                <a:t>	</a:t>
              </a:r>
            </a:p>
          </p:txBody>
        </p:sp>
        <p:sp>
          <p:nvSpPr>
            <p:cNvPr id="335" name="Shape 335"/>
            <p:cNvSpPr/>
            <p:nvPr/>
          </p:nvSpPr>
          <p:spPr>
            <a:xfrm>
              <a:off x="674914" y="3023899"/>
              <a:ext cx="1674767" cy="612788"/>
            </a:xfrm>
            <a:custGeom>
              <a:avLst/>
              <a:gdLst/>
              <a:ahLst/>
              <a:cxnLst/>
              <a:rect l="0" t="0" r="0" b="0"/>
              <a:pathLst>
                <a:path w="120000" h="120000" extrusionOk="0">
                  <a:moveTo>
                    <a:pt x="0" y="0"/>
                  </a:moveTo>
                  <a:lnTo>
                    <a:pt x="98046" y="0"/>
                  </a:lnTo>
                  <a:lnTo>
                    <a:pt x="120000" y="60000"/>
                  </a:lnTo>
                  <a:lnTo>
                    <a:pt x="98046" y="120000"/>
                  </a:lnTo>
                  <a:lnTo>
                    <a:pt x="0" y="120000"/>
                  </a:lnTo>
                  <a:lnTo>
                    <a:pt x="21953"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4150" tIns="8875" rIns="306375" bIns="8875" anchor="ctr" anchorCtr="0">
              <a:noAutofit/>
            </a:bodyPr>
            <a:lstStyle/>
            <a:p>
              <a:pPr marL="0" marR="0" lvl="0" indent="0" algn="ctr" rtl="0">
                <a:lnSpc>
                  <a:spcPct val="90000"/>
                </a:lnSpc>
                <a:spcBef>
                  <a:spcPts val="0"/>
                </a:spcBef>
                <a:spcAft>
                  <a:spcPts val="0"/>
                </a:spcAft>
                <a:buSzPct val="25000"/>
                <a:buNone/>
              </a:pPr>
              <a:endParaRPr lang="en-US" sz="1400" b="1" dirty="0">
                <a:solidFill>
                  <a:schemeClr val="dk1"/>
                </a:solidFill>
                <a:latin typeface="Arial"/>
                <a:ea typeface="Arial"/>
                <a:cs typeface="Arial"/>
                <a:sym typeface="Arial"/>
              </a:endParaRPr>
            </a:p>
          </p:txBody>
        </p:sp>
        <p:sp>
          <p:nvSpPr>
            <p:cNvPr id="336" name="Shape 336"/>
            <p:cNvSpPr/>
            <p:nvPr/>
          </p:nvSpPr>
          <p:spPr>
            <a:xfrm>
              <a:off x="2205506" y="3052464"/>
              <a:ext cx="4825332" cy="603999"/>
            </a:xfrm>
            <a:custGeom>
              <a:avLst/>
              <a:gdLst/>
              <a:ahLst/>
              <a:cxnLst/>
              <a:rect l="0" t="0" r="0" b="0"/>
              <a:pathLst>
                <a:path w="120000" h="120000" extrusionOk="0">
                  <a:moveTo>
                    <a:pt x="0" y="0"/>
                  </a:moveTo>
                  <a:lnTo>
                    <a:pt x="112489" y="0"/>
                  </a:lnTo>
                  <a:lnTo>
                    <a:pt x="120000" y="60000"/>
                  </a:lnTo>
                  <a:lnTo>
                    <a:pt x="112489" y="120000"/>
                  </a:lnTo>
                  <a:lnTo>
                    <a:pt x="0" y="120000"/>
                  </a:lnTo>
                  <a:lnTo>
                    <a:pt x="7510"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2300" tIns="10150" rIns="301975" bIns="10150" anchor="ctr" anchorCtr="0">
              <a:noAutofit/>
            </a:bodyPr>
            <a:lstStyle/>
            <a:p>
              <a:pPr marL="230188" marR="0" lvl="0" indent="-1588" algn="l" rtl="0">
                <a:lnSpc>
                  <a:spcPct val="90000"/>
                </a:lnSpc>
                <a:spcBef>
                  <a:spcPts val="0"/>
                </a:spcBef>
                <a:spcAft>
                  <a:spcPts val="0"/>
                </a:spcAft>
                <a:buNone/>
              </a:pPr>
              <a:endParaRPr sz="1600" dirty="0">
                <a:solidFill>
                  <a:srgbClr val="0E282A"/>
                </a:solidFill>
                <a:latin typeface="Georgia"/>
                <a:ea typeface="Georgia"/>
                <a:cs typeface="Georgia"/>
                <a:sym typeface="Georgia"/>
              </a:endParaRPr>
            </a:p>
          </p:txBody>
        </p:sp>
        <p:sp>
          <p:nvSpPr>
            <p:cNvPr id="337" name="Shape 337"/>
            <p:cNvSpPr/>
            <p:nvPr/>
          </p:nvSpPr>
          <p:spPr>
            <a:xfrm>
              <a:off x="6870036" y="3034083"/>
              <a:ext cx="1803452" cy="595322"/>
            </a:xfrm>
            <a:custGeom>
              <a:avLst/>
              <a:gdLst/>
              <a:ahLst/>
              <a:cxnLst/>
              <a:rect l="0" t="0" r="0" b="0"/>
              <a:pathLst>
                <a:path w="120000" h="120000" extrusionOk="0">
                  <a:moveTo>
                    <a:pt x="0" y="0"/>
                  </a:moveTo>
                  <a:lnTo>
                    <a:pt x="100193" y="0"/>
                  </a:lnTo>
                  <a:lnTo>
                    <a:pt x="120000" y="60000"/>
                  </a:lnTo>
                  <a:lnTo>
                    <a:pt x="100193" y="120000"/>
                  </a:lnTo>
                  <a:lnTo>
                    <a:pt x="0" y="120000"/>
                  </a:lnTo>
                  <a:lnTo>
                    <a:pt x="19806"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0500" tIns="11425" rIns="297650" bIns="11425" anchor="ctr" anchorCtr="0">
              <a:noAutofit/>
            </a:bodyPr>
            <a:lstStyle/>
            <a:p>
              <a:pPr marL="0" marR="0" lvl="0" indent="0" algn="l" rtl="0">
                <a:lnSpc>
                  <a:spcPct val="90000"/>
                </a:lnSpc>
                <a:spcBef>
                  <a:spcPts val="0"/>
                </a:spcBef>
                <a:spcAft>
                  <a:spcPts val="0"/>
                </a:spcAft>
                <a:buSzPct val="25000"/>
                <a:buNone/>
              </a:pPr>
              <a:r>
                <a:rPr lang="en-US" sz="1800" dirty="0">
                  <a:solidFill>
                    <a:schemeClr val="dk1"/>
                  </a:solidFill>
                  <a:latin typeface="Georgia"/>
                  <a:ea typeface="Georgia"/>
                  <a:cs typeface="Georgia"/>
                  <a:sym typeface="Georgia"/>
                </a:rPr>
                <a:t>	</a:t>
              </a:r>
            </a:p>
            <a:p>
              <a:pPr marL="0" marR="0" lvl="0" indent="0" algn="ctr" rtl="0">
                <a:lnSpc>
                  <a:spcPct val="90000"/>
                </a:lnSpc>
                <a:spcBef>
                  <a:spcPts val="630"/>
                </a:spcBef>
                <a:spcAft>
                  <a:spcPts val="0"/>
                </a:spcAft>
                <a:buNone/>
              </a:pPr>
              <a:r>
                <a:rPr lang="en-US" sz="1800" dirty="0">
                  <a:solidFill>
                    <a:schemeClr val="dk1"/>
                  </a:solidFill>
                  <a:latin typeface="Georgia"/>
                  <a:ea typeface="Georgia"/>
                  <a:cs typeface="Georgia"/>
                  <a:sym typeface="Georgia"/>
                </a:rPr>
                <a:t>                                   $80</a:t>
              </a:r>
              <a:endParaRPr sz="1800" dirty="0">
                <a:solidFill>
                  <a:schemeClr val="dk1"/>
                </a:solidFill>
                <a:latin typeface="Georgia"/>
                <a:ea typeface="Georgia"/>
                <a:cs typeface="Georgia"/>
                <a:sym typeface="Georgia"/>
              </a:endParaRPr>
            </a:p>
          </p:txBody>
        </p:sp>
        <p:sp>
          <p:nvSpPr>
            <p:cNvPr id="338" name="Shape 338"/>
            <p:cNvSpPr/>
            <p:nvPr/>
          </p:nvSpPr>
          <p:spPr>
            <a:xfrm>
              <a:off x="674914" y="3707667"/>
              <a:ext cx="1674767" cy="612788"/>
            </a:xfrm>
            <a:custGeom>
              <a:avLst/>
              <a:gdLst/>
              <a:ahLst/>
              <a:cxnLst/>
              <a:rect l="0" t="0" r="0" b="0"/>
              <a:pathLst>
                <a:path w="120000" h="120000" extrusionOk="0">
                  <a:moveTo>
                    <a:pt x="0" y="0"/>
                  </a:moveTo>
                  <a:lnTo>
                    <a:pt x="98046" y="0"/>
                  </a:lnTo>
                  <a:lnTo>
                    <a:pt x="120000" y="60000"/>
                  </a:lnTo>
                  <a:lnTo>
                    <a:pt x="98046" y="120000"/>
                  </a:lnTo>
                  <a:lnTo>
                    <a:pt x="0" y="120000"/>
                  </a:lnTo>
                  <a:lnTo>
                    <a:pt x="21953"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4150" tIns="8875" rIns="306375" bIns="8875" anchor="ctr" anchorCtr="0">
              <a:noAutofit/>
            </a:bodyPr>
            <a:lstStyle/>
            <a:p>
              <a:pPr marL="0" marR="0" lvl="0" indent="0" algn="ctr" rtl="0">
                <a:lnSpc>
                  <a:spcPct val="90000"/>
                </a:lnSpc>
                <a:spcBef>
                  <a:spcPts val="0"/>
                </a:spcBef>
                <a:spcAft>
                  <a:spcPts val="0"/>
                </a:spcAft>
                <a:buSzPct val="25000"/>
                <a:buNone/>
              </a:pPr>
              <a:endParaRPr lang="en-US" sz="1400" b="1" dirty="0">
                <a:solidFill>
                  <a:schemeClr val="dk1"/>
                </a:solidFill>
                <a:latin typeface="Arial"/>
                <a:ea typeface="Arial"/>
                <a:cs typeface="Arial"/>
                <a:sym typeface="Arial"/>
              </a:endParaRPr>
            </a:p>
          </p:txBody>
        </p:sp>
        <p:sp>
          <p:nvSpPr>
            <p:cNvPr id="339" name="Shape 339"/>
            <p:cNvSpPr/>
            <p:nvPr/>
          </p:nvSpPr>
          <p:spPr>
            <a:xfrm>
              <a:off x="2205506" y="3736232"/>
              <a:ext cx="4825332" cy="603999"/>
            </a:xfrm>
            <a:custGeom>
              <a:avLst/>
              <a:gdLst/>
              <a:ahLst/>
              <a:cxnLst/>
              <a:rect l="0" t="0" r="0" b="0"/>
              <a:pathLst>
                <a:path w="120000" h="120000" extrusionOk="0">
                  <a:moveTo>
                    <a:pt x="0" y="0"/>
                  </a:moveTo>
                  <a:lnTo>
                    <a:pt x="112489" y="0"/>
                  </a:lnTo>
                  <a:lnTo>
                    <a:pt x="120000" y="60000"/>
                  </a:lnTo>
                  <a:lnTo>
                    <a:pt x="112489" y="120000"/>
                  </a:lnTo>
                  <a:lnTo>
                    <a:pt x="0" y="120000"/>
                  </a:lnTo>
                  <a:lnTo>
                    <a:pt x="7510"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2300" tIns="10150" rIns="301975" bIns="10150" anchor="ctr" anchorCtr="0">
              <a:noAutofit/>
            </a:bodyPr>
            <a:lstStyle/>
            <a:p>
              <a:pPr marL="230188" marR="0" lvl="0" indent="-1588" algn="l" rtl="0">
                <a:lnSpc>
                  <a:spcPct val="90000"/>
                </a:lnSpc>
                <a:spcBef>
                  <a:spcPts val="0"/>
                </a:spcBef>
                <a:spcAft>
                  <a:spcPts val="0"/>
                </a:spcAft>
                <a:buNone/>
              </a:pPr>
              <a:endParaRPr sz="1600" dirty="0">
                <a:solidFill>
                  <a:srgbClr val="0E282A"/>
                </a:solidFill>
                <a:latin typeface="Georgia"/>
                <a:ea typeface="Georgia"/>
                <a:cs typeface="Georgia"/>
                <a:sym typeface="Georgia"/>
              </a:endParaRPr>
            </a:p>
          </p:txBody>
        </p:sp>
        <p:sp>
          <p:nvSpPr>
            <p:cNvPr id="340" name="Shape 340"/>
            <p:cNvSpPr/>
            <p:nvPr/>
          </p:nvSpPr>
          <p:spPr>
            <a:xfrm>
              <a:off x="6988933" y="3725231"/>
              <a:ext cx="1803452" cy="595322"/>
            </a:xfrm>
            <a:custGeom>
              <a:avLst/>
              <a:gdLst/>
              <a:ahLst/>
              <a:cxnLst/>
              <a:rect l="0" t="0" r="0" b="0"/>
              <a:pathLst>
                <a:path w="120000" h="120000" extrusionOk="0">
                  <a:moveTo>
                    <a:pt x="0" y="0"/>
                  </a:moveTo>
                  <a:lnTo>
                    <a:pt x="100193" y="0"/>
                  </a:lnTo>
                  <a:lnTo>
                    <a:pt x="120000" y="60000"/>
                  </a:lnTo>
                  <a:lnTo>
                    <a:pt x="100193" y="120000"/>
                  </a:lnTo>
                  <a:lnTo>
                    <a:pt x="0" y="120000"/>
                  </a:lnTo>
                  <a:lnTo>
                    <a:pt x="19806"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0500" tIns="11425" rIns="297650" bIns="11425" anchor="ctr" anchorCtr="0">
              <a:noAutofit/>
            </a:bodyPr>
            <a:lstStyle/>
            <a:p>
              <a:pPr marL="0" marR="0" lvl="0" indent="0" algn="l" rtl="0">
                <a:lnSpc>
                  <a:spcPct val="90000"/>
                </a:lnSpc>
                <a:spcBef>
                  <a:spcPts val="0"/>
                </a:spcBef>
                <a:spcAft>
                  <a:spcPts val="0"/>
                </a:spcAft>
                <a:buSzPct val="25000"/>
                <a:buNone/>
              </a:pPr>
              <a:r>
                <a:rPr lang="en-US" sz="1800" dirty="0">
                  <a:solidFill>
                    <a:schemeClr val="dk1"/>
                  </a:solidFill>
                  <a:latin typeface="Georgia"/>
                  <a:ea typeface="Georgia"/>
                  <a:cs typeface="Georgia"/>
                  <a:sym typeface="Georgia"/>
                </a:rPr>
                <a:t> </a:t>
              </a:r>
            </a:p>
            <a:p>
              <a:pPr marL="0" marR="0" lvl="0" indent="0" algn="l" rtl="0">
                <a:lnSpc>
                  <a:spcPct val="90000"/>
                </a:lnSpc>
                <a:spcBef>
                  <a:spcPts val="0"/>
                </a:spcBef>
                <a:spcAft>
                  <a:spcPts val="0"/>
                </a:spcAft>
                <a:buSzPct val="25000"/>
                <a:buNone/>
              </a:pPr>
              <a:endParaRPr lang="en-US" sz="1800" dirty="0">
                <a:solidFill>
                  <a:schemeClr val="dk1"/>
                </a:solidFill>
                <a:latin typeface="Georgia"/>
                <a:ea typeface="Georgia"/>
                <a:cs typeface="Georgia"/>
                <a:sym typeface="Georgia"/>
              </a:endParaRPr>
            </a:p>
            <a:p>
              <a:pPr marL="0" marR="0" lvl="0" indent="0" algn="l" rtl="0">
                <a:lnSpc>
                  <a:spcPct val="90000"/>
                </a:lnSpc>
                <a:spcBef>
                  <a:spcPts val="0"/>
                </a:spcBef>
                <a:spcAft>
                  <a:spcPts val="0"/>
                </a:spcAft>
                <a:buSzPct val="25000"/>
                <a:buNone/>
              </a:pPr>
              <a:r>
                <a:rPr lang="en-US" sz="1800" dirty="0">
                  <a:solidFill>
                    <a:schemeClr val="dk1"/>
                  </a:solidFill>
                  <a:latin typeface="Georgia"/>
                  <a:ea typeface="Georgia"/>
                  <a:cs typeface="Georgia"/>
                  <a:sym typeface="Georgia"/>
                </a:rPr>
                <a:t>          $150</a:t>
              </a:r>
              <a:endParaRPr sz="1800" dirty="0">
                <a:solidFill>
                  <a:schemeClr val="dk1"/>
                </a:solidFill>
                <a:latin typeface="Georgia"/>
                <a:ea typeface="Georgia"/>
                <a:cs typeface="Georgia"/>
                <a:sym typeface="Georgia"/>
              </a:endParaRPr>
            </a:p>
          </p:txBody>
        </p:sp>
        <p:sp>
          <p:nvSpPr>
            <p:cNvPr id="341" name="Shape 341"/>
            <p:cNvSpPr/>
            <p:nvPr/>
          </p:nvSpPr>
          <p:spPr>
            <a:xfrm>
              <a:off x="674914" y="4395248"/>
              <a:ext cx="1674767" cy="612788"/>
            </a:xfrm>
            <a:custGeom>
              <a:avLst/>
              <a:gdLst/>
              <a:ahLst/>
              <a:cxnLst/>
              <a:rect l="0" t="0" r="0" b="0"/>
              <a:pathLst>
                <a:path w="120000" h="120000" extrusionOk="0">
                  <a:moveTo>
                    <a:pt x="0" y="0"/>
                  </a:moveTo>
                  <a:lnTo>
                    <a:pt x="98046" y="0"/>
                  </a:lnTo>
                  <a:lnTo>
                    <a:pt x="120000" y="60000"/>
                  </a:lnTo>
                  <a:lnTo>
                    <a:pt x="98046" y="120000"/>
                  </a:lnTo>
                  <a:lnTo>
                    <a:pt x="0" y="120000"/>
                  </a:lnTo>
                  <a:lnTo>
                    <a:pt x="21953"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4150" tIns="8875" rIns="306375" bIns="8875" anchor="ctr" anchorCtr="0">
              <a:noAutofit/>
            </a:bodyPr>
            <a:lstStyle/>
            <a:p>
              <a:pPr marL="0" marR="0" lvl="0" indent="0" algn="ctr" rtl="0">
                <a:lnSpc>
                  <a:spcPct val="90000"/>
                </a:lnSpc>
                <a:spcBef>
                  <a:spcPts val="0"/>
                </a:spcBef>
                <a:spcAft>
                  <a:spcPts val="0"/>
                </a:spcAft>
                <a:buSzPct val="25000"/>
                <a:buNone/>
              </a:pPr>
              <a:endParaRPr lang="en-US" sz="1400" b="1" dirty="0">
                <a:solidFill>
                  <a:schemeClr val="dk1"/>
                </a:solidFill>
                <a:latin typeface="Arial"/>
                <a:ea typeface="Arial"/>
                <a:cs typeface="Arial"/>
                <a:sym typeface="Arial"/>
              </a:endParaRPr>
            </a:p>
          </p:txBody>
        </p:sp>
        <p:sp>
          <p:nvSpPr>
            <p:cNvPr id="342" name="Shape 342"/>
            <p:cNvSpPr/>
            <p:nvPr/>
          </p:nvSpPr>
          <p:spPr>
            <a:xfrm>
              <a:off x="2205506" y="4420001"/>
              <a:ext cx="4825332" cy="603999"/>
            </a:xfrm>
            <a:custGeom>
              <a:avLst/>
              <a:gdLst/>
              <a:ahLst/>
              <a:cxnLst/>
              <a:rect l="0" t="0" r="0" b="0"/>
              <a:pathLst>
                <a:path w="120000" h="120000" extrusionOk="0">
                  <a:moveTo>
                    <a:pt x="0" y="0"/>
                  </a:moveTo>
                  <a:lnTo>
                    <a:pt x="112489" y="0"/>
                  </a:lnTo>
                  <a:lnTo>
                    <a:pt x="120000" y="60000"/>
                  </a:lnTo>
                  <a:lnTo>
                    <a:pt x="112489" y="120000"/>
                  </a:lnTo>
                  <a:lnTo>
                    <a:pt x="0" y="120000"/>
                  </a:lnTo>
                  <a:lnTo>
                    <a:pt x="7510"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2300" tIns="10150" rIns="301975" bIns="10150" anchor="ctr" anchorCtr="0">
              <a:noAutofit/>
            </a:bodyPr>
            <a:lstStyle/>
            <a:p>
              <a:pPr marL="230188" marR="0" lvl="0" indent="-1588" algn="l" rtl="0">
                <a:lnSpc>
                  <a:spcPct val="90000"/>
                </a:lnSpc>
                <a:spcBef>
                  <a:spcPts val="0"/>
                </a:spcBef>
                <a:spcAft>
                  <a:spcPts val="0"/>
                </a:spcAft>
                <a:buNone/>
              </a:pPr>
              <a:endParaRPr sz="1600" dirty="0">
                <a:solidFill>
                  <a:srgbClr val="0E282A"/>
                </a:solidFill>
                <a:latin typeface="Georgia"/>
                <a:ea typeface="Georgia"/>
                <a:cs typeface="Georgia"/>
                <a:sym typeface="Georgia"/>
              </a:endParaRPr>
            </a:p>
          </p:txBody>
        </p:sp>
        <p:sp>
          <p:nvSpPr>
            <p:cNvPr id="343" name="Shape 343"/>
            <p:cNvSpPr/>
            <p:nvPr/>
          </p:nvSpPr>
          <p:spPr>
            <a:xfrm>
              <a:off x="6883346" y="4394242"/>
              <a:ext cx="1803452" cy="595322"/>
            </a:xfrm>
            <a:custGeom>
              <a:avLst/>
              <a:gdLst/>
              <a:ahLst/>
              <a:cxnLst/>
              <a:rect l="0" t="0" r="0" b="0"/>
              <a:pathLst>
                <a:path w="120000" h="120000" extrusionOk="0">
                  <a:moveTo>
                    <a:pt x="0" y="0"/>
                  </a:moveTo>
                  <a:lnTo>
                    <a:pt x="100193" y="0"/>
                  </a:lnTo>
                  <a:lnTo>
                    <a:pt x="120000" y="60000"/>
                  </a:lnTo>
                  <a:lnTo>
                    <a:pt x="100193" y="120000"/>
                  </a:lnTo>
                  <a:lnTo>
                    <a:pt x="0" y="120000"/>
                  </a:lnTo>
                  <a:lnTo>
                    <a:pt x="19806"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20500" tIns="11425" rIns="297650" bIns="11425" anchor="ctr" anchorCtr="0">
              <a:noAutofit/>
            </a:bodyPr>
            <a:lstStyle/>
            <a:p>
              <a:pPr marL="0" marR="0" lvl="0" indent="0" algn="l" rtl="0">
                <a:lnSpc>
                  <a:spcPct val="90000"/>
                </a:lnSpc>
                <a:spcBef>
                  <a:spcPts val="0"/>
                </a:spcBef>
                <a:spcAft>
                  <a:spcPts val="0"/>
                </a:spcAft>
                <a:buSzPct val="25000"/>
                <a:buNone/>
              </a:pPr>
              <a:endParaRPr lang="en-US" sz="1800" dirty="0">
                <a:solidFill>
                  <a:schemeClr val="dk1"/>
                </a:solidFill>
                <a:latin typeface="Georgia"/>
                <a:ea typeface="Georgia"/>
                <a:cs typeface="Georgia"/>
                <a:sym typeface="Georgia"/>
              </a:endParaRPr>
            </a:p>
            <a:p>
              <a:pPr marL="0" marR="0" lvl="0" indent="0" algn="l" rtl="0">
                <a:lnSpc>
                  <a:spcPct val="90000"/>
                </a:lnSpc>
                <a:spcBef>
                  <a:spcPts val="630"/>
                </a:spcBef>
                <a:spcAft>
                  <a:spcPts val="0"/>
                </a:spcAft>
                <a:buNone/>
              </a:pPr>
              <a:endParaRPr sz="1800" dirty="0">
                <a:solidFill>
                  <a:schemeClr val="dk1"/>
                </a:solidFill>
                <a:latin typeface="Georgia"/>
                <a:ea typeface="Georgia"/>
                <a:cs typeface="Georgia"/>
                <a:sym typeface="Georgia"/>
              </a:endParaRPr>
            </a:p>
          </p:txBody>
        </p:sp>
        <p:sp>
          <p:nvSpPr>
            <p:cNvPr id="344" name="Shape 344"/>
            <p:cNvSpPr/>
            <p:nvPr/>
          </p:nvSpPr>
          <p:spPr>
            <a:xfrm>
              <a:off x="679391" y="5098537"/>
              <a:ext cx="6328235" cy="731386"/>
            </a:xfrm>
            <a:custGeom>
              <a:avLst/>
              <a:gdLst/>
              <a:ahLst/>
              <a:cxnLst/>
              <a:rect l="0" t="0" r="0" b="0"/>
              <a:pathLst>
                <a:path w="120000" h="120000" extrusionOk="0">
                  <a:moveTo>
                    <a:pt x="0" y="0"/>
                  </a:moveTo>
                  <a:lnTo>
                    <a:pt x="113065" y="0"/>
                  </a:lnTo>
                  <a:lnTo>
                    <a:pt x="120000" y="60000"/>
                  </a:lnTo>
                  <a:lnTo>
                    <a:pt x="113065" y="120000"/>
                  </a:lnTo>
                  <a:lnTo>
                    <a:pt x="0" y="120000"/>
                  </a:lnTo>
                  <a:lnTo>
                    <a:pt x="6934"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96150" tIns="15225" rIns="365675" bIns="15225" anchor="ctr" anchorCtr="0">
              <a:noAutofit/>
            </a:bodyPr>
            <a:lstStyle/>
            <a:p>
              <a:pPr marL="0" marR="0" lvl="0" indent="0" algn="l" rtl="0">
                <a:lnSpc>
                  <a:spcPct val="90000"/>
                </a:lnSpc>
                <a:spcBef>
                  <a:spcPts val="0"/>
                </a:spcBef>
                <a:spcAft>
                  <a:spcPts val="0"/>
                </a:spcAft>
                <a:buSzPct val="25000"/>
                <a:buNone/>
              </a:pPr>
              <a:endParaRPr lang="en-US" sz="2400" b="1" dirty="0">
                <a:solidFill>
                  <a:schemeClr val="dk1"/>
                </a:solidFill>
                <a:latin typeface="Arial"/>
                <a:ea typeface="Arial"/>
                <a:cs typeface="Arial"/>
                <a:sym typeface="Arial"/>
              </a:endParaRPr>
            </a:p>
          </p:txBody>
        </p:sp>
        <p:sp>
          <p:nvSpPr>
            <p:cNvPr id="345" name="Shape 345"/>
            <p:cNvSpPr/>
            <p:nvPr/>
          </p:nvSpPr>
          <p:spPr>
            <a:xfrm>
              <a:off x="6776671" y="5105148"/>
              <a:ext cx="1910126" cy="724774"/>
            </a:xfrm>
            <a:custGeom>
              <a:avLst/>
              <a:gdLst/>
              <a:ahLst/>
              <a:cxnLst/>
              <a:rect l="0" t="0" r="0" b="0"/>
              <a:pathLst>
                <a:path w="120000" h="120000" extrusionOk="0">
                  <a:moveTo>
                    <a:pt x="0" y="0"/>
                  </a:moveTo>
                  <a:lnTo>
                    <a:pt x="96258" y="0"/>
                  </a:lnTo>
                  <a:lnTo>
                    <a:pt x="120000" y="60000"/>
                  </a:lnTo>
                  <a:lnTo>
                    <a:pt x="96258" y="120000"/>
                  </a:lnTo>
                  <a:lnTo>
                    <a:pt x="0" y="120000"/>
                  </a:lnTo>
                  <a:lnTo>
                    <a:pt x="23741" y="60000"/>
                  </a:lnTo>
                  <a:lnTo>
                    <a:pt x="0" y="0"/>
                  </a:lnTo>
                  <a:close/>
                </a:path>
              </a:pathLst>
            </a:custGeom>
            <a:ln/>
          </p:spPr>
          <p:style>
            <a:lnRef idx="0">
              <a:schemeClr val="accent5"/>
            </a:lnRef>
            <a:fillRef idx="1002">
              <a:schemeClr val="lt2"/>
            </a:fillRef>
            <a:effectRef idx="3">
              <a:schemeClr val="accent5"/>
            </a:effectRef>
            <a:fontRef idx="minor">
              <a:schemeClr val="lt1"/>
            </a:fontRef>
          </p:style>
          <p:txBody>
            <a:bodyPr lIns="388550" tIns="11425" rIns="365675" bIns="11425" anchor="ctr" anchorCtr="0">
              <a:noAutofit/>
            </a:bodyPr>
            <a:lstStyle/>
            <a:p>
              <a:pPr marL="0" marR="0" lvl="0" indent="0" algn="l" rtl="0">
                <a:lnSpc>
                  <a:spcPct val="90000"/>
                </a:lnSpc>
                <a:spcBef>
                  <a:spcPts val="0"/>
                </a:spcBef>
                <a:spcAft>
                  <a:spcPts val="0"/>
                </a:spcAft>
                <a:buSzPct val="25000"/>
                <a:buNone/>
              </a:pPr>
              <a:endParaRPr lang="en-US" sz="1800" b="1" dirty="0">
                <a:solidFill>
                  <a:schemeClr val="dk1"/>
                </a:solidFill>
                <a:latin typeface="Georgia"/>
                <a:ea typeface="Georgia"/>
                <a:cs typeface="Georgia"/>
                <a:sym typeface="Georgia"/>
              </a:endParaRPr>
            </a:p>
          </p:txBody>
        </p:sp>
      </p:grpSp>
      <p:sp>
        <p:nvSpPr>
          <p:cNvPr id="346" name="Shape 346"/>
          <p:cNvSpPr/>
          <p:nvPr/>
        </p:nvSpPr>
        <p:spPr>
          <a:xfrm>
            <a:off x="762000" y="1066800"/>
            <a:ext cx="6019799" cy="478973"/>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en-US" sz="1600" b="1" dirty="0">
                <a:solidFill>
                  <a:schemeClr val="dk1"/>
                </a:solidFill>
                <a:latin typeface="Arial"/>
                <a:ea typeface="Arial"/>
                <a:cs typeface="Arial"/>
                <a:sym typeface="Arial"/>
              </a:rPr>
              <a:t>Promotional Expense</a:t>
            </a:r>
          </a:p>
        </p:txBody>
      </p:sp>
      <p:sp>
        <p:nvSpPr>
          <p:cNvPr id="347" name="Shape 347"/>
          <p:cNvSpPr/>
          <p:nvPr/>
        </p:nvSpPr>
        <p:spPr>
          <a:xfrm>
            <a:off x="6900634" y="1066800"/>
            <a:ext cx="1709964" cy="478973"/>
          </a:xfrm>
          <a:prstGeom prst="roundRect">
            <a:avLst>
              <a:gd name="adj"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25" tIns="45700" rIns="91425" bIns="45700" anchor="ctr" anchorCtr="0">
            <a:noAutofit/>
          </a:bodyPr>
          <a:lstStyle/>
          <a:p>
            <a:pPr marL="0" marR="0" lvl="0" indent="0" algn="ctr" rtl="0">
              <a:spcBef>
                <a:spcPts val="0"/>
              </a:spcBef>
              <a:buSzPct val="25000"/>
              <a:buNone/>
            </a:pPr>
            <a:r>
              <a:rPr lang="en-US" sz="1600" b="1" dirty="0">
                <a:solidFill>
                  <a:schemeClr val="dk1"/>
                </a:solidFill>
                <a:latin typeface="Arial"/>
                <a:ea typeface="Arial"/>
                <a:cs typeface="Arial"/>
                <a:sym typeface="Arial"/>
              </a:rPr>
              <a:t>Monthly</a:t>
            </a:r>
          </a:p>
          <a:p>
            <a:pPr marL="0" marR="0" lvl="0" indent="0" algn="ctr" rtl="0">
              <a:spcBef>
                <a:spcPts val="0"/>
              </a:spcBef>
              <a:buSzPct val="25000"/>
              <a:buNone/>
            </a:pPr>
            <a:r>
              <a:rPr lang="en-US" sz="1600" b="1" dirty="0">
                <a:solidFill>
                  <a:schemeClr val="dk1"/>
                </a:solidFill>
                <a:latin typeface="Arial"/>
                <a:ea typeface="Arial"/>
                <a:cs typeface="Arial"/>
                <a:sym typeface="Arial"/>
              </a:rPr>
              <a:t>Amount</a:t>
            </a:r>
          </a:p>
        </p:txBody>
      </p:sp>
      <p:sp>
        <p:nvSpPr>
          <p:cNvPr id="2" name="TextBox 1"/>
          <p:cNvSpPr txBox="1"/>
          <p:nvPr/>
        </p:nvSpPr>
        <p:spPr>
          <a:xfrm>
            <a:off x="977462" y="1685080"/>
            <a:ext cx="1079938" cy="317141"/>
          </a:xfrm>
          <a:prstGeom prst="rect">
            <a:avLst/>
          </a:prstGeom>
          <a:noFill/>
        </p:spPr>
        <p:txBody>
          <a:bodyPr wrap="square" rtlCol="0">
            <a:spAutoFit/>
          </a:bodyPr>
          <a:lstStyle/>
          <a:p>
            <a:r>
              <a:rPr lang="en-US" dirty="0"/>
              <a:t>Advertising</a:t>
            </a:r>
          </a:p>
        </p:txBody>
      </p:sp>
      <p:sp>
        <p:nvSpPr>
          <p:cNvPr id="3" name="TextBox 2"/>
          <p:cNvSpPr txBox="1"/>
          <p:nvPr/>
        </p:nvSpPr>
        <p:spPr>
          <a:xfrm>
            <a:off x="977462" y="2498834"/>
            <a:ext cx="1227862" cy="307777"/>
          </a:xfrm>
          <a:prstGeom prst="rect">
            <a:avLst/>
          </a:prstGeom>
          <a:noFill/>
        </p:spPr>
        <p:txBody>
          <a:bodyPr wrap="square" rtlCol="0">
            <a:spAutoFit/>
          </a:bodyPr>
          <a:lstStyle/>
          <a:p>
            <a:r>
              <a:rPr lang="en-US" dirty="0"/>
              <a:t>Publicity</a:t>
            </a:r>
          </a:p>
        </p:txBody>
      </p:sp>
      <p:sp>
        <p:nvSpPr>
          <p:cNvPr id="4" name="TextBox 3"/>
          <p:cNvSpPr txBox="1"/>
          <p:nvPr/>
        </p:nvSpPr>
        <p:spPr>
          <a:xfrm>
            <a:off x="977462" y="3103089"/>
            <a:ext cx="1227862" cy="523220"/>
          </a:xfrm>
          <a:prstGeom prst="rect">
            <a:avLst/>
          </a:prstGeom>
          <a:noFill/>
        </p:spPr>
        <p:txBody>
          <a:bodyPr wrap="square" rtlCol="0">
            <a:spAutoFit/>
          </a:bodyPr>
          <a:lstStyle/>
          <a:p>
            <a:r>
              <a:rPr lang="en-US" dirty="0"/>
              <a:t>Personal Selling</a:t>
            </a:r>
          </a:p>
        </p:txBody>
      </p:sp>
      <p:sp>
        <p:nvSpPr>
          <p:cNvPr id="5" name="TextBox 4"/>
          <p:cNvSpPr txBox="1"/>
          <p:nvPr/>
        </p:nvSpPr>
        <p:spPr>
          <a:xfrm>
            <a:off x="977462" y="3735534"/>
            <a:ext cx="1227862" cy="523220"/>
          </a:xfrm>
          <a:prstGeom prst="rect">
            <a:avLst/>
          </a:prstGeom>
          <a:noFill/>
        </p:spPr>
        <p:txBody>
          <a:bodyPr wrap="square" rtlCol="0">
            <a:spAutoFit/>
          </a:bodyPr>
          <a:lstStyle/>
          <a:p>
            <a:r>
              <a:rPr lang="en-US" dirty="0"/>
              <a:t>Sales Promotion</a:t>
            </a:r>
          </a:p>
        </p:txBody>
      </p:sp>
      <p:sp>
        <p:nvSpPr>
          <p:cNvPr id="6" name="TextBox 5"/>
          <p:cNvSpPr txBox="1"/>
          <p:nvPr/>
        </p:nvSpPr>
        <p:spPr>
          <a:xfrm>
            <a:off x="977462" y="4577184"/>
            <a:ext cx="1079938" cy="307777"/>
          </a:xfrm>
          <a:prstGeom prst="rect">
            <a:avLst/>
          </a:prstGeom>
          <a:noFill/>
        </p:spPr>
        <p:txBody>
          <a:bodyPr wrap="square" rtlCol="0">
            <a:spAutoFit/>
          </a:bodyPr>
          <a:lstStyle/>
          <a:p>
            <a:r>
              <a:rPr lang="en-US" dirty="0"/>
              <a:t>Other</a:t>
            </a:r>
          </a:p>
        </p:txBody>
      </p:sp>
      <p:sp>
        <p:nvSpPr>
          <p:cNvPr id="7" name="TextBox 6"/>
          <p:cNvSpPr txBox="1"/>
          <p:nvPr/>
        </p:nvSpPr>
        <p:spPr>
          <a:xfrm>
            <a:off x="1079938" y="5192752"/>
            <a:ext cx="5636172" cy="677108"/>
          </a:xfrm>
          <a:prstGeom prst="rect">
            <a:avLst/>
          </a:prstGeom>
          <a:noFill/>
        </p:spPr>
        <p:txBody>
          <a:bodyPr wrap="square" rtlCol="0">
            <a:spAutoFit/>
          </a:bodyPr>
          <a:lstStyle/>
          <a:p>
            <a:r>
              <a:rPr lang="en-US" sz="2400" b="1" dirty="0">
                <a:solidFill>
                  <a:schemeClr val="dk1"/>
                </a:solidFill>
              </a:rPr>
              <a:t>Total Monthly Promotional Expense</a:t>
            </a:r>
          </a:p>
          <a:p>
            <a:endParaRPr lang="en-US" dirty="0"/>
          </a:p>
        </p:txBody>
      </p:sp>
      <p:sp>
        <p:nvSpPr>
          <p:cNvPr id="9" name="TextBox 8"/>
          <p:cNvSpPr txBox="1"/>
          <p:nvPr/>
        </p:nvSpPr>
        <p:spPr>
          <a:xfrm>
            <a:off x="6883298" y="1634837"/>
            <a:ext cx="1592317"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$600 </a:t>
            </a:r>
          </a:p>
          <a:p>
            <a:pPr algn="ctr"/>
            <a:r>
              <a:rPr lang="en-US" sz="1600" dirty="0">
                <a:latin typeface="Times New Roman" panose="02020603050405020304" pitchFamily="18" charset="0"/>
                <a:cs typeface="Times New Roman" panose="02020603050405020304" pitchFamily="18" charset="0"/>
              </a:rPr>
              <a:t>(0.30 per view)</a:t>
            </a:r>
          </a:p>
        </p:txBody>
      </p:sp>
      <p:sp>
        <p:nvSpPr>
          <p:cNvPr id="10" name="TextBox 9"/>
          <p:cNvSpPr txBox="1"/>
          <p:nvPr/>
        </p:nvSpPr>
        <p:spPr>
          <a:xfrm>
            <a:off x="6900634" y="2334413"/>
            <a:ext cx="1513489"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$4,000</a:t>
            </a:r>
          </a:p>
          <a:p>
            <a:pPr algn="ctr"/>
            <a:r>
              <a:rPr lang="en-US" sz="1600" dirty="0">
                <a:latin typeface="Times New Roman" panose="02020603050405020304" pitchFamily="18" charset="0"/>
                <a:cs typeface="Times New Roman" panose="02020603050405020304" pitchFamily="18" charset="0"/>
              </a:rPr>
              <a:t>($2 per view)</a:t>
            </a:r>
          </a:p>
        </p:txBody>
      </p:sp>
      <p:sp>
        <p:nvSpPr>
          <p:cNvPr id="11" name="TextBox 10"/>
          <p:cNvSpPr txBox="1"/>
          <p:nvPr/>
        </p:nvSpPr>
        <p:spPr>
          <a:xfrm>
            <a:off x="7236370" y="5273018"/>
            <a:ext cx="1308538" cy="307777"/>
          </a:xfrm>
          <a:prstGeom prst="rect">
            <a:avLst/>
          </a:prstGeom>
          <a:noFill/>
        </p:spPr>
        <p:txBody>
          <a:bodyPr wrap="square" rtlCol="0">
            <a:spAutoFit/>
          </a:bodyPr>
          <a:lstStyle/>
          <a:p>
            <a:r>
              <a:rPr lang="en-US" dirty="0" smtClean="0"/>
              <a:t>$4,930</a:t>
            </a:r>
            <a:endParaRPr lang="en-US" dirty="0"/>
          </a:p>
        </p:txBody>
      </p:sp>
      <p:sp>
        <p:nvSpPr>
          <p:cNvPr id="12" name="TextBox 11"/>
          <p:cNvSpPr txBox="1"/>
          <p:nvPr/>
        </p:nvSpPr>
        <p:spPr>
          <a:xfrm>
            <a:off x="2654300" y="1813034"/>
            <a:ext cx="3784600" cy="307777"/>
          </a:xfrm>
          <a:prstGeom prst="rect">
            <a:avLst/>
          </a:prstGeom>
          <a:noFill/>
        </p:spPr>
        <p:txBody>
          <a:bodyPr wrap="square" rtlCol="0">
            <a:spAutoFit/>
          </a:bodyPr>
          <a:lstStyle/>
          <a:p>
            <a:r>
              <a:rPr lang="en-US" dirty="0" smtClean="0"/>
              <a:t>YouTube</a:t>
            </a:r>
            <a:endParaRPr lang="en-US" dirty="0"/>
          </a:p>
        </p:txBody>
      </p:sp>
      <p:sp>
        <p:nvSpPr>
          <p:cNvPr id="13" name="TextBox 12"/>
          <p:cNvSpPr txBox="1"/>
          <p:nvPr/>
        </p:nvSpPr>
        <p:spPr>
          <a:xfrm>
            <a:off x="2587378" y="3800721"/>
            <a:ext cx="3530600" cy="307777"/>
          </a:xfrm>
          <a:prstGeom prst="rect">
            <a:avLst/>
          </a:prstGeom>
          <a:noFill/>
        </p:spPr>
        <p:txBody>
          <a:bodyPr wrap="square" rtlCol="0">
            <a:spAutoFit/>
          </a:bodyPr>
          <a:lstStyle/>
          <a:p>
            <a:r>
              <a:rPr lang="en-US" dirty="0"/>
              <a:t>Trade </a:t>
            </a:r>
            <a:r>
              <a:rPr lang="en-US" dirty="0" smtClean="0"/>
              <a:t>Shows</a:t>
            </a:r>
            <a:endParaRPr lang="en-US" dirty="0"/>
          </a:p>
        </p:txBody>
      </p:sp>
      <p:sp>
        <p:nvSpPr>
          <p:cNvPr id="14" name="TextBox 13"/>
          <p:cNvSpPr txBox="1"/>
          <p:nvPr/>
        </p:nvSpPr>
        <p:spPr>
          <a:xfrm>
            <a:off x="2654300" y="3164810"/>
            <a:ext cx="2629508" cy="307777"/>
          </a:xfrm>
          <a:prstGeom prst="rect">
            <a:avLst/>
          </a:prstGeom>
          <a:noFill/>
        </p:spPr>
        <p:txBody>
          <a:bodyPr wrap="square" rtlCol="0">
            <a:spAutoFit/>
          </a:bodyPr>
          <a:lstStyle/>
          <a:p>
            <a:r>
              <a:rPr lang="en-US" dirty="0" smtClean="0"/>
              <a:t>Coupons</a:t>
            </a:r>
            <a:endParaRPr lang="en-US" dirty="0"/>
          </a:p>
        </p:txBody>
      </p:sp>
      <p:sp>
        <p:nvSpPr>
          <p:cNvPr id="16" name="TextBox 15"/>
          <p:cNvSpPr txBox="1"/>
          <p:nvPr/>
        </p:nvSpPr>
        <p:spPr>
          <a:xfrm>
            <a:off x="2557861" y="4559905"/>
            <a:ext cx="3924300" cy="307777"/>
          </a:xfrm>
          <a:prstGeom prst="rect">
            <a:avLst/>
          </a:prstGeom>
          <a:noFill/>
        </p:spPr>
        <p:txBody>
          <a:bodyPr wrap="square" rtlCol="0">
            <a:spAutoFit/>
          </a:bodyPr>
          <a:lstStyle/>
          <a:p>
            <a:r>
              <a:rPr lang="en-US" dirty="0"/>
              <a:t>Cleaning Products </a:t>
            </a:r>
            <a:r>
              <a:rPr lang="en-US" dirty="0" smtClean="0"/>
              <a:t>(for the robot</a:t>
            </a:r>
            <a:r>
              <a:rPr lang="en-US" dirty="0"/>
              <a:t>)</a:t>
            </a:r>
          </a:p>
        </p:txBody>
      </p:sp>
      <p:sp>
        <p:nvSpPr>
          <p:cNvPr id="8" name="TextBox 7"/>
          <p:cNvSpPr txBox="1"/>
          <p:nvPr/>
        </p:nvSpPr>
        <p:spPr>
          <a:xfrm>
            <a:off x="7341551" y="4508018"/>
            <a:ext cx="1203357" cy="307777"/>
          </a:xfrm>
          <a:prstGeom prst="rect">
            <a:avLst/>
          </a:prstGeom>
          <a:noFill/>
        </p:spPr>
        <p:txBody>
          <a:bodyPr wrap="square" rtlCol="0">
            <a:spAutoFit/>
          </a:bodyPr>
          <a:lstStyle/>
          <a:p>
            <a:r>
              <a:rPr lang="en-US" dirty="0"/>
              <a:t>$100</a:t>
            </a:r>
          </a:p>
        </p:txBody>
      </p:sp>
      <p:sp>
        <p:nvSpPr>
          <p:cNvPr id="15" name="TextBox 14"/>
          <p:cNvSpPr txBox="1"/>
          <p:nvPr/>
        </p:nvSpPr>
        <p:spPr>
          <a:xfrm>
            <a:off x="2652277" y="2389060"/>
            <a:ext cx="2755318" cy="307777"/>
          </a:xfrm>
          <a:prstGeom prst="rect">
            <a:avLst/>
          </a:prstGeom>
          <a:noFill/>
        </p:spPr>
        <p:txBody>
          <a:bodyPr wrap="square" rtlCol="0">
            <a:spAutoFit/>
          </a:bodyPr>
          <a:lstStyle/>
          <a:p>
            <a:r>
              <a:rPr lang="en-US" dirty="0"/>
              <a:t>Websites</a:t>
            </a:r>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2061</TotalTime>
  <Words>1393</Words>
  <Application>Microsoft Office PowerPoint</Application>
  <PresentationFormat>On-screen Show (4:3)</PresentationFormat>
  <Paragraphs>385</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Wingdings</vt:lpstr>
      <vt:lpstr>Corbel</vt:lpstr>
      <vt:lpstr>Wingdings 3</vt:lpstr>
      <vt:lpstr>Open Sans</vt:lpstr>
      <vt:lpstr>Noto Sans Symbols</vt:lpstr>
      <vt:lpstr>Arial Black</vt:lpstr>
      <vt:lpstr>Calibri</vt:lpstr>
      <vt:lpstr>Century Gothic</vt:lpstr>
      <vt:lpstr>Georgia</vt:lpstr>
      <vt:lpstr>Times New Roman</vt:lpstr>
      <vt:lpstr>Calibri Light</vt:lpstr>
      <vt:lpstr>Slice</vt:lpstr>
      <vt:lpstr>PowerPoint Presentation</vt:lpstr>
      <vt:lpstr>Mission Statement</vt:lpstr>
      <vt:lpstr>PowerPoint Presentation</vt:lpstr>
      <vt:lpstr>Business Profile</vt:lpstr>
      <vt:lpstr>Qualifications </vt:lpstr>
      <vt:lpstr>Target Market Segment</vt:lpstr>
      <vt:lpstr>Competitive Advantage</vt:lpstr>
      <vt:lpstr>Marketing Mix </vt:lpstr>
      <vt:lpstr>Promotional Mix</vt:lpstr>
      <vt:lpstr>Cost of Materials/Labor</vt:lpstr>
      <vt:lpstr>Economics of One Unit</vt:lpstr>
      <vt:lpstr>Average Monthly Fixed Expenses</vt:lpstr>
      <vt:lpstr>Time-Management Plan Schedule for a Typical Week </vt:lpstr>
      <vt:lpstr>Monthly Break-Even Units</vt:lpstr>
      <vt:lpstr>Monthly Sales Projections First Year </vt:lpstr>
      <vt:lpstr>Projected Yearly Income Statement First Year</vt:lpstr>
      <vt:lpstr>PowerPoint Presentation</vt:lpstr>
      <vt:lpstr>ROS &amp; ROI</vt:lpstr>
      <vt:lpstr>Financing Strategy</vt:lpstr>
      <vt:lpstr>Business Responsibility &amp; Philanthropy</vt:lpstr>
      <vt:lpstr>Business &amp; Personal Goals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Dupree, Corey</dc:creator>
  <cp:lastModifiedBy>Dupree, Corey</cp:lastModifiedBy>
  <cp:revision>95</cp:revision>
  <dcterms:modified xsi:type="dcterms:W3CDTF">2017-04-27T03:10:15Z</dcterms:modified>
</cp:coreProperties>
</file>